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6.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5218" r:id="rId5"/>
  </p:sldMasterIdLst>
  <p:notesMasterIdLst>
    <p:notesMasterId r:id="rId35"/>
  </p:notesMasterIdLst>
  <p:handoutMasterIdLst>
    <p:handoutMasterId r:id="rId36"/>
  </p:handoutMasterIdLst>
  <p:sldIdLst>
    <p:sldId id="256" r:id="rId6"/>
    <p:sldId id="2145707012" r:id="rId7"/>
    <p:sldId id="2145708541" r:id="rId8"/>
    <p:sldId id="2145706800" r:id="rId9"/>
    <p:sldId id="2145706848" r:id="rId10"/>
    <p:sldId id="2145706849" r:id="rId11"/>
    <p:sldId id="2145706742" r:id="rId12"/>
    <p:sldId id="258" r:id="rId13"/>
    <p:sldId id="265" r:id="rId14"/>
    <p:sldId id="264" r:id="rId15"/>
    <p:sldId id="2145706868" r:id="rId16"/>
    <p:sldId id="2145706869" r:id="rId17"/>
    <p:sldId id="2145706872" r:id="rId18"/>
    <p:sldId id="2145708249" r:id="rId19"/>
    <p:sldId id="2145708253" r:id="rId20"/>
    <p:sldId id="2145708267" r:id="rId21"/>
    <p:sldId id="2145708258" r:id="rId22"/>
    <p:sldId id="2145708263" r:id="rId23"/>
    <p:sldId id="2145708268" r:id="rId24"/>
    <p:sldId id="2145708270" r:id="rId25"/>
    <p:sldId id="2145708276" r:id="rId26"/>
    <p:sldId id="2145708279" r:id="rId27"/>
    <p:sldId id="2145708282" r:id="rId28"/>
    <p:sldId id="2145708283" r:id="rId29"/>
    <p:sldId id="2145708284" r:id="rId30"/>
    <p:sldId id="2145708285" r:id="rId31"/>
    <p:sldId id="2145708286" r:id="rId32"/>
    <p:sldId id="2145708287" r:id="rId33"/>
    <p:sldId id="2145708288" r:id="rId34"/>
  </p:sldIdLst>
  <p:sldSz cx="12192000" cy="6858000"/>
  <p:notesSz cx="7010400" cy="9296400"/>
  <p:defaultTextStyle>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F40"/>
    <a:srgbClr val="38A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E4961-978B-43F5-87EB-2AC465595EAB}" v="16" dt="2025-03-26T15:53:49.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94660"/>
  </p:normalViewPr>
  <p:slideViewPr>
    <p:cSldViewPr snapToGrid="0">
      <p:cViewPr varScale="1">
        <p:scale>
          <a:sx n="67" d="100"/>
          <a:sy n="67" d="100"/>
        </p:scale>
        <p:origin x="736"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ZA" dirty="0" err="1"/>
              <a:t>WSA</a:t>
            </a:r>
            <a:r>
              <a:rPr lang="en-ZA" dirty="0"/>
              <a:t> feedback RECEIVED from 2024 Summit</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6458538385826774E-2"/>
          <c:y val="4.7250181640613828E-2"/>
          <c:w val="0.78000196850393699"/>
          <c:h val="0.75781848192553625"/>
        </c:manualLayout>
      </c:layout>
      <c:bar3DChart>
        <c:barDir val="col"/>
        <c:grouping val="standard"/>
        <c:varyColors val="0"/>
        <c:ser>
          <c:idx val="0"/>
          <c:order val="0"/>
          <c:tx>
            <c:strRef>
              <c:f>Sheet1!$C$1</c:f>
              <c:strCache>
                <c:ptCount val="1"/>
                <c:pt idx="0">
                  <c:v>Number in Group</c:v>
                </c:pt>
              </c:strCache>
            </c:strRef>
          </c:tx>
          <c:spPr>
            <a:gradFill>
              <a:gsLst>
                <a:gs pos="100000">
                  <a:schemeClr val="accent6">
                    <a:alpha val="0"/>
                  </a:schemeClr>
                </a:gs>
                <a:gs pos="50000">
                  <a:schemeClr val="accent6"/>
                </a:gs>
              </a:gsLst>
              <a:lin ang="5400000" scaled="0"/>
            </a:gradFill>
            <a:ln>
              <a:noFill/>
            </a:ln>
            <a:effectLst/>
            <a:sp3d/>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Group 1</c:v>
                </c:pt>
                <c:pt idx="1">
                  <c:v>Group 2</c:v>
                </c:pt>
                <c:pt idx="2">
                  <c:v>Group 3</c:v>
                </c:pt>
                <c:pt idx="3">
                  <c:v>Group 4</c:v>
                </c:pt>
              </c:strCache>
            </c:strRef>
          </c:cat>
          <c:val>
            <c:numRef>
              <c:f>Sheet1!$C$2:$C$5</c:f>
              <c:numCache>
                <c:formatCode>General</c:formatCode>
                <c:ptCount val="4"/>
                <c:pt idx="0">
                  <c:v>69</c:v>
                </c:pt>
                <c:pt idx="1">
                  <c:v>38</c:v>
                </c:pt>
                <c:pt idx="2">
                  <c:v>27</c:v>
                </c:pt>
                <c:pt idx="3">
                  <c:v>12</c:v>
                </c:pt>
              </c:numCache>
            </c:numRef>
          </c:val>
          <c:extLst>
            <c:ext xmlns:c16="http://schemas.microsoft.com/office/drawing/2014/chart" uri="{C3380CC4-5D6E-409C-BE32-E72D297353CC}">
              <c16:uniqueId val="{00000000-C65C-4ACB-8F3A-53B7668FE9C4}"/>
            </c:ext>
          </c:extLst>
        </c:ser>
        <c:ser>
          <c:idx val="1"/>
          <c:order val="1"/>
          <c:tx>
            <c:strRef>
              <c:f>Sheet1!$B$1</c:f>
              <c:strCache>
                <c:ptCount val="1"/>
                <c:pt idx="0">
                  <c:v>Number Responded</c:v>
                </c:pt>
              </c:strCache>
            </c:strRef>
          </c:tx>
          <c:spPr>
            <a:gradFill>
              <a:gsLst>
                <a:gs pos="100000">
                  <a:schemeClr val="accent5">
                    <a:alpha val="0"/>
                  </a:schemeClr>
                </a:gs>
                <a:gs pos="50000">
                  <a:schemeClr val="accent5"/>
                </a:gs>
              </a:gsLst>
              <a:lin ang="5400000" scaled="0"/>
            </a:gradFill>
            <a:ln>
              <a:noFill/>
            </a:ln>
            <a:effectLst/>
            <a:sp3d/>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Group 1</c:v>
                </c:pt>
                <c:pt idx="1">
                  <c:v>Group 2</c:v>
                </c:pt>
                <c:pt idx="2">
                  <c:v>Group 3</c:v>
                </c:pt>
                <c:pt idx="3">
                  <c:v>Group 4</c:v>
                </c:pt>
              </c:strCache>
            </c:strRef>
          </c:cat>
          <c:val>
            <c:numRef>
              <c:f>Sheet1!$B$2:$B$5</c:f>
              <c:numCache>
                <c:formatCode>General</c:formatCode>
                <c:ptCount val="4"/>
                <c:pt idx="0">
                  <c:v>67</c:v>
                </c:pt>
                <c:pt idx="1">
                  <c:v>36</c:v>
                </c:pt>
                <c:pt idx="2">
                  <c:v>25</c:v>
                </c:pt>
                <c:pt idx="3">
                  <c:v>7</c:v>
                </c:pt>
              </c:numCache>
            </c:numRef>
          </c:val>
          <c:extLst>
            <c:ext xmlns:c16="http://schemas.microsoft.com/office/drawing/2014/chart" uri="{C3380CC4-5D6E-409C-BE32-E72D297353CC}">
              <c16:uniqueId val="{00000001-C65C-4ACB-8F3A-53B7668FE9C4}"/>
            </c:ext>
          </c:extLst>
        </c:ser>
        <c:dLbls>
          <c:showLegendKey val="0"/>
          <c:showVal val="0"/>
          <c:showCatName val="0"/>
          <c:showSerName val="0"/>
          <c:showPercent val="0"/>
          <c:showBubbleSize val="0"/>
        </c:dLbls>
        <c:gapWidth val="150"/>
        <c:gapDepth val="0"/>
        <c:shape val="box"/>
        <c:axId val="91952384"/>
        <c:axId val="91969184"/>
        <c:axId val="1481539376"/>
      </c:bar3DChart>
      <c:catAx>
        <c:axId val="91952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969184"/>
        <c:crosses val="autoZero"/>
        <c:auto val="1"/>
        <c:lblAlgn val="ctr"/>
        <c:lblOffset val="100"/>
        <c:noMultiLvlLbl val="0"/>
      </c:catAx>
      <c:valAx>
        <c:axId val="9196918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952384"/>
        <c:crosses val="autoZero"/>
        <c:crossBetween val="between"/>
      </c:valAx>
      <c:serAx>
        <c:axId val="1481539376"/>
        <c:scaling>
          <c:orientation val="minMax"/>
        </c:scaling>
        <c:delete val="0"/>
        <c:axPos val="b"/>
        <c:majorTickMark val="none"/>
        <c:minorTickMark val="none"/>
        <c:tickLblPos val="nextTo"/>
        <c:spPr>
          <a:noFill/>
          <a:ln w="9525"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969184"/>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Pt>
            <c:idx val="4"/>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1EC-46D1-B592-3BA2896E36C5}"/>
              </c:ext>
            </c:extLst>
          </c:dPt>
          <c:dLbls>
            <c:dLbl>
              <c:idx val="0"/>
              <c:layout>
                <c:manualLayout>
                  <c:x val="1.8146989776663423E-2"/>
                  <c:y val="-5.9234234738462684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93E-42ED-8339-22F586735D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No progress reported</c:v>
                </c:pt>
                <c:pt idx="1">
                  <c:v>WSA in process of conducting assessments and developing plans</c:v>
                </c:pt>
                <c:pt idx="2">
                  <c:v>WSA in process of sourcing funding</c:v>
                </c:pt>
                <c:pt idx="3">
                  <c:v>WSA reported positive progress</c:v>
                </c:pt>
                <c:pt idx="4">
                  <c:v>N/A Systems not identified as poor</c:v>
                </c:pt>
              </c:strCache>
            </c:strRef>
          </c:cat>
          <c:val>
            <c:numRef>
              <c:f>Sheet1!$B$2:$B$6</c:f>
              <c:numCache>
                <c:formatCode>General</c:formatCode>
                <c:ptCount val="5"/>
                <c:pt idx="0">
                  <c:v>5</c:v>
                </c:pt>
                <c:pt idx="1">
                  <c:v>0</c:v>
                </c:pt>
                <c:pt idx="2">
                  <c:v>5</c:v>
                </c:pt>
                <c:pt idx="3">
                  <c:v>11</c:v>
                </c:pt>
                <c:pt idx="4">
                  <c:v>4</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1"/>
        <c:delete val="1"/>
      </c:legendEntry>
      <c:layout>
        <c:manualLayout>
          <c:xMode val="edge"/>
          <c:yMode val="edge"/>
          <c:x val="0.3902554279167777"/>
          <c:y val="0.60811432524464193"/>
          <c:w val="0.41028914988203197"/>
          <c:h val="0.3191533105127614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6875431326993096"/>
          <c:y val="1.406250173013062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63757448503144165"/>
          <c:y val="0.1249362658161941"/>
          <c:w val="0.34787679314077413"/>
          <c:h val="0.41475060466911967"/>
        </c:manualLayout>
      </c:layout>
      <c:barChart>
        <c:barDir val="col"/>
        <c:grouping val="clustered"/>
        <c:varyColors val="0"/>
        <c:ser>
          <c:idx val="0"/>
          <c:order val="0"/>
          <c:tx>
            <c:strRef>
              <c:f>Sheet1!$B$1</c:f>
              <c:strCache>
                <c:ptCount val="1"/>
                <c:pt idx="0">
                  <c:v>Number of WSAs</c:v>
                </c:pt>
              </c:strCache>
            </c:strRef>
          </c:tx>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68E-4677-AA6E-798E45D325C4}"/>
              </c:ext>
            </c:extLst>
          </c:dPt>
          <c:dPt>
            <c:idx val="1"/>
            <c:invertIfNegative val="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68E-4677-AA6E-798E45D325C4}"/>
              </c:ext>
            </c:extLst>
          </c:dPt>
          <c:dPt>
            <c:idx val="2"/>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68E-4677-AA6E-798E45D325C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Meetings /Consultations/Roadshows</c:v>
                </c:pt>
                <c:pt idx="1">
                  <c:v>Installation of Prepaid meters</c:v>
                </c:pt>
                <c:pt idx="2">
                  <c:v>Replacement of meters</c:v>
                </c:pt>
                <c:pt idx="3">
                  <c:v>Review revenue and WCDM Strategies </c:v>
                </c:pt>
                <c:pt idx="4">
                  <c:v>Implement revenue and credit policies </c:v>
                </c:pt>
                <c:pt idx="5">
                  <c:v>Maintenance  of Indigent register</c:v>
                </c:pt>
                <c:pt idx="6">
                  <c:v>Incentives to reduce historic debt and increase collection</c:v>
                </c:pt>
                <c:pt idx="7">
                  <c:v>None</c:v>
                </c:pt>
              </c:strCache>
            </c:strRef>
          </c:cat>
          <c:val>
            <c:numRef>
              <c:f>Sheet1!$B$2:$B$9</c:f>
              <c:numCache>
                <c:formatCode>General</c:formatCode>
                <c:ptCount val="8"/>
                <c:pt idx="0">
                  <c:v>9</c:v>
                </c:pt>
                <c:pt idx="1">
                  <c:v>4</c:v>
                </c:pt>
                <c:pt idx="2">
                  <c:v>1</c:v>
                </c:pt>
                <c:pt idx="3">
                  <c:v>4</c:v>
                </c:pt>
                <c:pt idx="4">
                  <c:v>9</c:v>
                </c:pt>
                <c:pt idx="5">
                  <c:v>2</c:v>
                </c:pt>
                <c:pt idx="6">
                  <c:v>3</c:v>
                </c:pt>
                <c:pt idx="7">
                  <c:v>2</c:v>
                </c:pt>
              </c:numCache>
            </c:numRef>
          </c:val>
          <c:extLst>
            <c:ext xmlns:c16="http://schemas.microsoft.com/office/drawing/2014/chart" uri="{C3380CC4-5D6E-409C-BE32-E72D297353CC}">
              <c16:uniqueId val="{00000000-EDAD-460D-8A88-515C16EC8D54}"/>
            </c:ext>
          </c:extLst>
        </c:ser>
        <c:dLbls>
          <c:showLegendKey val="0"/>
          <c:showVal val="0"/>
          <c:showCatName val="0"/>
          <c:showSerName val="0"/>
          <c:showPercent val="0"/>
          <c:showBubbleSize val="0"/>
        </c:dLbls>
        <c:gapWidth val="100"/>
        <c:axId val="1827238704"/>
        <c:axId val="1827236784"/>
      </c:barChart>
      <c:catAx>
        <c:axId val="1827238704"/>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27236784"/>
        <c:crosses val="autoZero"/>
        <c:auto val="1"/>
        <c:lblAlgn val="ctr"/>
        <c:lblOffset val="100"/>
        <c:noMultiLvlLbl val="0"/>
      </c:catAx>
      <c:valAx>
        <c:axId val="182723678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82723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0402622418978744"/>
          <c:y val="3.2812497981514643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840635666249871"/>
          <c:y val="0.14831415180154087"/>
          <c:w val="0.34330505897063296"/>
          <c:h val="0.7499069420578898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561-4BBE-A058-A49C208C7E9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561-4BBE-A058-A49C208C7E95}"/>
              </c:ext>
            </c:extLst>
          </c:dPt>
          <c:dPt>
            <c:idx val="2"/>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561-4BBE-A058-A49C208C7E95}"/>
              </c:ext>
            </c:extLst>
          </c:dPt>
          <c:dPt>
            <c:idx val="3"/>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561-4BBE-A058-A49C208C7E9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WSP function being ringfenced due to other reforms or process</c:v>
                </c:pt>
                <c:pt idx="1">
                  <c:v>WSP function ringfenced prior to Summit</c:v>
                </c:pt>
                <c:pt idx="2">
                  <c:v>No information</c:v>
                </c:pt>
                <c:pt idx="3">
                  <c:v>WSP function ringfenced subsequent to Summit</c:v>
                </c:pt>
              </c:strCache>
            </c:strRef>
          </c:cat>
          <c:val>
            <c:numRef>
              <c:f>Sheet1!$B$2:$B$5</c:f>
              <c:numCache>
                <c:formatCode>General</c:formatCode>
                <c:ptCount val="4"/>
                <c:pt idx="0">
                  <c:v>13</c:v>
                </c:pt>
                <c:pt idx="1">
                  <c:v>8</c:v>
                </c:pt>
                <c:pt idx="2">
                  <c:v>1</c:v>
                </c:pt>
                <c:pt idx="3">
                  <c:v>3</c:v>
                </c:pt>
              </c:numCache>
            </c:numRef>
          </c:val>
          <c:extLst>
            <c:ext xmlns:c16="http://schemas.microsoft.com/office/drawing/2014/chart" uri="{C3380CC4-5D6E-409C-BE32-E72D297353CC}">
              <c16:uniqueId val="{00000000-EDAD-460D-8A88-515C16EC8D5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6316506708120714"/>
          <c:y val="0.60094945860301063"/>
          <c:w val="0.52395939643810618"/>
          <c:h val="0.3274487987543799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365359773005107"/>
          <c:y val="1.640625201848573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6.7295381687502542E-2"/>
          <c:y val="0.13190792715402647"/>
          <c:w val="0.34358149076416983"/>
          <c:h val="0.749906895903899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68E-4677-AA6E-798E45D325C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68E-4677-AA6E-798E45D325C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68E-4677-AA6E-798E45D325C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68E-4677-AA6E-798E45D325C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646-4836-977B-CF6DE6C85137}"/>
              </c:ext>
            </c:extLst>
          </c:dPt>
          <c:dLbls>
            <c:dLbl>
              <c:idx val="4"/>
              <c:delete val="1"/>
              <c:extLst>
                <c:ext xmlns:c15="http://schemas.microsoft.com/office/drawing/2012/chart" uri="{CE6537A1-D6FC-4f65-9D91-7224C49458BB}"/>
                <c:ext xmlns:c16="http://schemas.microsoft.com/office/drawing/2014/chart" uri="{C3380CC4-5D6E-409C-BE32-E72D297353CC}">
                  <c16:uniqueId val="{00000009-8646-4836-977B-CF6DE6C8513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Section 78 process for water and sanitation approved and being implemented</c:v>
                </c:pt>
                <c:pt idx="1">
                  <c:v>Section 78 process for water and sanitation approved by Council</c:v>
                </c:pt>
                <c:pt idx="2">
                  <c:v>Section 78 process underway</c:v>
                </c:pt>
                <c:pt idx="3">
                  <c:v>No section 78 process underway</c:v>
                </c:pt>
                <c:pt idx="4">
                  <c:v>No information</c:v>
                </c:pt>
              </c:strCache>
            </c:strRef>
          </c:cat>
          <c:val>
            <c:numRef>
              <c:f>Sheet1!$B$2:$B$6</c:f>
              <c:numCache>
                <c:formatCode>General</c:formatCode>
                <c:ptCount val="5"/>
                <c:pt idx="0">
                  <c:v>7</c:v>
                </c:pt>
                <c:pt idx="1">
                  <c:v>4</c:v>
                </c:pt>
                <c:pt idx="2">
                  <c:v>3</c:v>
                </c:pt>
                <c:pt idx="3">
                  <c:v>11</c:v>
                </c:pt>
                <c:pt idx="4">
                  <c:v>0</c:v>
                </c:pt>
              </c:numCache>
            </c:numRef>
          </c:val>
          <c:extLst>
            <c:ext xmlns:c16="http://schemas.microsoft.com/office/drawing/2014/chart" uri="{C3380CC4-5D6E-409C-BE32-E72D297353CC}">
              <c16:uniqueId val="{00000000-EDAD-460D-8A88-515C16EC8D5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4"/>
        <c:delete val="1"/>
      </c:legendEntry>
      <c:layout>
        <c:manualLayout>
          <c:xMode val="edge"/>
          <c:yMode val="edge"/>
          <c:x val="0.42427889229224897"/>
          <c:y val="0.57642452957978951"/>
          <c:w val="0.56525401386706253"/>
          <c:h val="0.406280807859351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spcBef>
              <a:spcPts val="0"/>
            </a:spcBef>
            <a:spcAft>
              <a:spcPts val="0"/>
            </a:spcAft>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Likelihood</a:t>
            </a:r>
            <a:r>
              <a:rPr lang="en-ZA" baseline="0" dirty="0"/>
              <a:t> of achieving compliance to Regulation 3630</a:t>
            </a:r>
            <a:endParaRPr lang="en-Z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barChart>
        <c:barDir val="bar"/>
        <c:grouping val="clustered"/>
        <c:varyColors val="0"/>
        <c:ser>
          <c:idx val="0"/>
          <c:order val="0"/>
          <c:tx>
            <c:strRef>
              <c:f>Sheet1!$B$1</c:f>
              <c:strCache>
                <c:ptCount val="1"/>
                <c:pt idx="0">
                  <c:v>Treatment works</c:v>
                </c:pt>
              </c:strCache>
            </c:strRef>
          </c:tx>
          <c:spPr>
            <a:solidFill>
              <a:schemeClr val="accent1"/>
            </a:solidFill>
            <a:ln>
              <a:noFill/>
            </a:ln>
            <a:effectLst/>
          </c:spPr>
          <c:invertIfNegative val="0"/>
          <c:cat>
            <c:strRef>
              <c:f>Sheet1!$A$2:$A$6</c:f>
              <c:strCache>
                <c:ptCount val="5"/>
                <c:pt idx="0">
                  <c:v>Higly unlikely</c:v>
                </c:pt>
                <c:pt idx="1">
                  <c:v>Somewhat unlikely</c:v>
                </c:pt>
                <c:pt idx="2">
                  <c:v>Somewhat likely</c:v>
                </c:pt>
                <c:pt idx="3">
                  <c:v>Higly likely</c:v>
                </c:pt>
                <c:pt idx="4">
                  <c:v>Already compliant</c:v>
                </c:pt>
              </c:strCache>
            </c:strRef>
          </c:cat>
          <c:val>
            <c:numRef>
              <c:f>Sheet1!$B$2:$B$6</c:f>
              <c:numCache>
                <c:formatCode>General</c:formatCode>
                <c:ptCount val="5"/>
                <c:pt idx="0">
                  <c:v>0</c:v>
                </c:pt>
                <c:pt idx="1">
                  <c:v>1</c:v>
                </c:pt>
                <c:pt idx="2">
                  <c:v>5</c:v>
                </c:pt>
                <c:pt idx="3">
                  <c:v>11</c:v>
                </c:pt>
                <c:pt idx="4">
                  <c:v>8</c:v>
                </c:pt>
              </c:numCache>
            </c:numRef>
          </c:val>
          <c:extLst>
            <c:ext xmlns:c16="http://schemas.microsoft.com/office/drawing/2014/chart" uri="{C3380CC4-5D6E-409C-BE32-E72D297353CC}">
              <c16:uniqueId val="{00000000-DA0F-4ADF-B937-10A2E481E5FD}"/>
            </c:ext>
          </c:extLst>
        </c:ser>
        <c:ser>
          <c:idx val="1"/>
          <c:order val="1"/>
          <c:tx>
            <c:strRef>
              <c:f>Sheet1!$C$1</c:f>
              <c:strCache>
                <c:ptCount val="1"/>
                <c:pt idx="0">
                  <c:v>Process Controllers</c:v>
                </c:pt>
              </c:strCache>
            </c:strRef>
          </c:tx>
          <c:spPr>
            <a:solidFill>
              <a:schemeClr val="accent2"/>
            </a:solidFill>
            <a:ln>
              <a:noFill/>
            </a:ln>
            <a:effectLst/>
          </c:spPr>
          <c:invertIfNegative val="0"/>
          <c:cat>
            <c:strRef>
              <c:f>Sheet1!$A$2:$A$6</c:f>
              <c:strCache>
                <c:ptCount val="5"/>
                <c:pt idx="0">
                  <c:v>Higly unlikely</c:v>
                </c:pt>
                <c:pt idx="1">
                  <c:v>Somewhat unlikely</c:v>
                </c:pt>
                <c:pt idx="2">
                  <c:v>Somewhat likely</c:v>
                </c:pt>
                <c:pt idx="3">
                  <c:v>Higly likely</c:v>
                </c:pt>
                <c:pt idx="4">
                  <c:v>Already compliant</c:v>
                </c:pt>
              </c:strCache>
            </c:strRef>
          </c:cat>
          <c:val>
            <c:numRef>
              <c:f>Sheet1!$C$2:$C$6</c:f>
              <c:numCache>
                <c:formatCode>General</c:formatCode>
                <c:ptCount val="5"/>
                <c:pt idx="0">
                  <c:v>3</c:v>
                </c:pt>
                <c:pt idx="1">
                  <c:v>1</c:v>
                </c:pt>
                <c:pt idx="2">
                  <c:v>5</c:v>
                </c:pt>
                <c:pt idx="3">
                  <c:v>11</c:v>
                </c:pt>
                <c:pt idx="4">
                  <c:v>5</c:v>
                </c:pt>
              </c:numCache>
            </c:numRef>
          </c:val>
          <c:extLst>
            <c:ext xmlns:c16="http://schemas.microsoft.com/office/drawing/2014/chart" uri="{C3380CC4-5D6E-409C-BE32-E72D297353CC}">
              <c16:uniqueId val="{00000001-DA0F-4ADF-B937-10A2E481E5FD}"/>
            </c:ext>
          </c:extLst>
        </c:ser>
        <c:dLbls>
          <c:showLegendKey val="0"/>
          <c:showVal val="0"/>
          <c:showCatName val="0"/>
          <c:showSerName val="0"/>
          <c:showPercent val="0"/>
          <c:showBubbleSize val="0"/>
        </c:dLbls>
        <c:gapWidth val="182"/>
        <c:axId val="1544405664"/>
        <c:axId val="1544959120"/>
      </c:barChart>
      <c:catAx>
        <c:axId val="1544405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959120"/>
        <c:crosses val="autoZero"/>
        <c:auto val="1"/>
        <c:lblAlgn val="ctr"/>
        <c:lblOffset val="100"/>
        <c:noMultiLvlLbl val="0"/>
      </c:catAx>
      <c:valAx>
        <c:axId val="1544959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40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Registration</a:t>
            </a:r>
            <a:r>
              <a:rPr lang="en-ZA" baseline="0" dirty="0"/>
              <a:t> Status on IRIS</a:t>
            </a:r>
            <a:endParaRPr lang="en-Z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barChart>
        <c:barDir val="bar"/>
        <c:grouping val="clustered"/>
        <c:varyColors val="0"/>
        <c:ser>
          <c:idx val="0"/>
          <c:order val="0"/>
          <c:tx>
            <c:strRef>
              <c:f>Sheet1!$B$1</c:f>
              <c:strCache>
                <c:ptCount val="1"/>
                <c:pt idx="0">
                  <c:v>Treatment works</c:v>
                </c:pt>
              </c:strCache>
            </c:strRef>
          </c:tx>
          <c:spPr>
            <a:solidFill>
              <a:schemeClr val="accent1"/>
            </a:solidFill>
            <a:ln>
              <a:noFill/>
            </a:ln>
            <a:effectLst/>
          </c:spPr>
          <c:invertIfNegative val="0"/>
          <c:cat>
            <c:strRef>
              <c:f>Sheet1!$A$2:$A$8</c:f>
              <c:strCache>
                <c:ptCount val="7"/>
                <c:pt idx="0">
                  <c:v>All Plants successfully registered</c:v>
                </c:pt>
                <c:pt idx="1">
                  <c:v>Majority of Plants Registered</c:v>
                </c:pt>
                <c:pt idx="2">
                  <c:v>All Process Contollers and Supervisors registered</c:v>
                </c:pt>
                <c:pt idx="3">
                  <c:v>Majority of Process Contollers and Supervisors registered</c:v>
                </c:pt>
                <c:pt idx="4">
                  <c:v>Stuggling to register plant</c:v>
                </c:pt>
                <c:pt idx="5">
                  <c:v>Struggling to register PC</c:v>
                </c:pt>
                <c:pt idx="6">
                  <c:v>No information provided</c:v>
                </c:pt>
              </c:strCache>
            </c:strRef>
          </c:cat>
          <c:val>
            <c:numRef>
              <c:f>Sheet1!$B$2:$B$8</c:f>
              <c:numCache>
                <c:formatCode>General</c:formatCode>
                <c:ptCount val="7"/>
                <c:pt idx="0">
                  <c:v>14</c:v>
                </c:pt>
                <c:pt idx="1">
                  <c:v>7</c:v>
                </c:pt>
                <c:pt idx="4">
                  <c:v>3</c:v>
                </c:pt>
                <c:pt idx="6">
                  <c:v>1</c:v>
                </c:pt>
              </c:numCache>
            </c:numRef>
          </c:val>
          <c:extLst>
            <c:ext xmlns:c16="http://schemas.microsoft.com/office/drawing/2014/chart" uri="{C3380CC4-5D6E-409C-BE32-E72D297353CC}">
              <c16:uniqueId val="{00000000-DA0F-4ADF-B937-10A2E481E5FD}"/>
            </c:ext>
          </c:extLst>
        </c:ser>
        <c:ser>
          <c:idx val="1"/>
          <c:order val="1"/>
          <c:tx>
            <c:strRef>
              <c:f>Sheet1!$C$1</c:f>
              <c:strCache>
                <c:ptCount val="1"/>
                <c:pt idx="0">
                  <c:v>Process Controllers</c:v>
                </c:pt>
              </c:strCache>
            </c:strRef>
          </c:tx>
          <c:spPr>
            <a:solidFill>
              <a:schemeClr val="accent2"/>
            </a:solidFill>
            <a:ln>
              <a:noFill/>
            </a:ln>
            <a:effectLst/>
          </c:spPr>
          <c:invertIfNegative val="0"/>
          <c:cat>
            <c:strRef>
              <c:f>Sheet1!$A$2:$A$8</c:f>
              <c:strCache>
                <c:ptCount val="7"/>
                <c:pt idx="0">
                  <c:v>All Plants successfully registered</c:v>
                </c:pt>
                <c:pt idx="1">
                  <c:v>Majority of Plants Registered</c:v>
                </c:pt>
                <c:pt idx="2">
                  <c:v>All Process Contollers and Supervisors registered</c:v>
                </c:pt>
                <c:pt idx="3">
                  <c:v>Majority of Process Contollers and Supervisors registered</c:v>
                </c:pt>
                <c:pt idx="4">
                  <c:v>Stuggling to register plant</c:v>
                </c:pt>
                <c:pt idx="5">
                  <c:v>Struggling to register PC</c:v>
                </c:pt>
                <c:pt idx="6">
                  <c:v>No information provided</c:v>
                </c:pt>
              </c:strCache>
            </c:strRef>
          </c:cat>
          <c:val>
            <c:numRef>
              <c:f>Sheet1!$C$2:$C$8</c:f>
              <c:numCache>
                <c:formatCode>General</c:formatCode>
                <c:ptCount val="7"/>
                <c:pt idx="2">
                  <c:v>11</c:v>
                </c:pt>
                <c:pt idx="3">
                  <c:v>11</c:v>
                </c:pt>
                <c:pt idx="5">
                  <c:v>2</c:v>
                </c:pt>
                <c:pt idx="6">
                  <c:v>1</c:v>
                </c:pt>
              </c:numCache>
            </c:numRef>
          </c:val>
          <c:extLst>
            <c:ext xmlns:c16="http://schemas.microsoft.com/office/drawing/2014/chart" uri="{C3380CC4-5D6E-409C-BE32-E72D297353CC}">
              <c16:uniqueId val="{00000001-DA0F-4ADF-B937-10A2E481E5FD}"/>
            </c:ext>
          </c:extLst>
        </c:ser>
        <c:dLbls>
          <c:showLegendKey val="0"/>
          <c:showVal val="0"/>
          <c:showCatName val="0"/>
          <c:showSerName val="0"/>
          <c:showPercent val="0"/>
          <c:showBubbleSize val="0"/>
        </c:dLbls>
        <c:gapWidth val="182"/>
        <c:axId val="1544405664"/>
        <c:axId val="1544959120"/>
      </c:barChart>
      <c:catAx>
        <c:axId val="1544405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959120"/>
        <c:crosses val="autoZero"/>
        <c:auto val="1"/>
        <c:lblAlgn val="ctr"/>
        <c:lblOffset val="100"/>
        <c:noMultiLvlLbl val="0"/>
      </c:catAx>
      <c:valAx>
        <c:axId val="1544959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40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Lbls>
            <c:dLbl>
              <c:idx val="3"/>
              <c:delete val="1"/>
              <c:extLst>
                <c:ext xmlns:c15="http://schemas.microsoft.com/office/drawing/2012/chart" uri="{CE6537A1-D6FC-4f65-9D91-7224C49458BB}"/>
                <c:ext xmlns:c16="http://schemas.microsoft.com/office/drawing/2014/chart" uri="{C3380CC4-5D6E-409C-BE32-E72D297353CC}">
                  <c16:uniqueId val="{00000007-B93E-42ED-8339-22F586735D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Plan developed to address NRW, but not yet implemented</c:v>
                </c:pt>
                <c:pt idx="1">
                  <c:v>Plan developed and being implemented to address NRW</c:v>
                </c:pt>
                <c:pt idx="2">
                  <c:v>No  plan to address NRW</c:v>
                </c:pt>
                <c:pt idx="3">
                  <c:v>No information provided</c:v>
                </c:pt>
              </c:strCache>
            </c:strRef>
          </c:cat>
          <c:val>
            <c:numRef>
              <c:f>Sheet1!$B$2:$B$5</c:f>
              <c:numCache>
                <c:formatCode>General</c:formatCode>
                <c:ptCount val="4"/>
                <c:pt idx="0">
                  <c:v>7</c:v>
                </c:pt>
                <c:pt idx="1">
                  <c:v>15</c:v>
                </c:pt>
                <c:pt idx="2">
                  <c:v>3</c:v>
                </c:pt>
                <c:pt idx="3">
                  <c:v>0</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layout>
        <c:manualLayout>
          <c:xMode val="edge"/>
          <c:yMode val="edge"/>
          <c:x val="0.3902554279167777"/>
          <c:y val="0.61522243341325744"/>
          <c:w val="0.60136627753042915"/>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Lbls>
            <c:dLbl>
              <c:idx val="3"/>
              <c:delete val="1"/>
              <c:extLst>
                <c:ext xmlns:c15="http://schemas.microsoft.com/office/drawing/2012/chart" uri="{CE6537A1-D6FC-4f65-9D91-7224C49458BB}"/>
                <c:ext xmlns:c16="http://schemas.microsoft.com/office/drawing/2014/chart" uri="{C3380CC4-5D6E-409C-BE32-E72D297353CC}">
                  <c16:uniqueId val="{00000007-B93E-42ED-8339-22F586735D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Joint catchment risk abatement plan approved by multiple parties</c:v>
                </c:pt>
                <c:pt idx="1">
                  <c:v>Joint catchment risk abatement plan in draft</c:v>
                </c:pt>
                <c:pt idx="2">
                  <c:v>No joint catchment risk abatement plan </c:v>
                </c:pt>
                <c:pt idx="3">
                  <c:v>No information provided</c:v>
                </c:pt>
              </c:strCache>
            </c:strRef>
          </c:cat>
          <c:val>
            <c:numRef>
              <c:f>Sheet1!$B$2:$B$5</c:f>
              <c:numCache>
                <c:formatCode>General</c:formatCode>
                <c:ptCount val="4"/>
                <c:pt idx="0">
                  <c:v>2</c:v>
                </c:pt>
                <c:pt idx="1">
                  <c:v>9</c:v>
                </c:pt>
                <c:pt idx="2">
                  <c:v>13</c:v>
                </c:pt>
                <c:pt idx="3">
                  <c:v>0</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Lbls>
            <c:dLbl>
              <c:idx val="3"/>
              <c:delete val="1"/>
              <c:extLst>
                <c:ext xmlns:c15="http://schemas.microsoft.com/office/drawing/2012/chart" uri="{CE6537A1-D6FC-4f65-9D91-7224C49458BB}"/>
                <c:ext xmlns:c16="http://schemas.microsoft.com/office/drawing/2014/chart" uri="{C3380CC4-5D6E-409C-BE32-E72D297353CC}">
                  <c16:uniqueId val="{00000007-B93E-42ED-8339-22F586735D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Risk Registers updated with  Drop KPA where systems are underperforming</c:v>
                </c:pt>
                <c:pt idx="1">
                  <c:v>Risk Registers partially updated with  Drop KPA where systems are underperforming</c:v>
                </c:pt>
                <c:pt idx="2">
                  <c:v>Risk Registers  not updated </c:v>
                </c:pt>
                <c:pt idx="3">
                  <c:v>No information provided</c:v>
                </c:pt>
              </c:strCache>
            </c:strRef>
          </c:cat>
          <c:val>
            <c:numRef>
              <c:f>Sheet1!$B$2:$B$5</c:f>
              <c:numCache>
                <c:formatCode>General</c:formatCode>
                <c:ptCount val="4"/>
                <c:pt idx="0">
                  <c:v>11</c:v>
                </c:pt>
                <c:pt idx="1">
                  <c:v>11</c:v>
                </c:pt>
                <c:pt idx="2">
                  <c:v>3</c:v>
                </c:pt>
                <c:pt idx="3">
                  <c:v>0</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c:f>
              <c:strCache>
                <c:ptCount val="1"/>
                <c:pt idx="0">
                  <c:v>TBD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General</c:formatCode>
                <c:ptCount val="1"/>
                <c:pt idx="0">
                  <c:v>3</c:v>
                </c:pt>
              </c:numCache>
            </c:numRef>
          </c:val>
          <c:extLst>
            <c:ext xmlns:c16="http://schemas.microsoft.com/office/drawing/2014/chart" uri="{C3380CC4-5D6E-409C-BE32-E72D297353CC}">
              <c16:uniqueId val="{00000000-DAA7-40E4-96A0-C81839F22757}"/>
            </c:ext>
          </c:extLst>
        </c:ser>
        <c:ser>
          <c:idx val="1"/>
          <c:order val="1"/>
          <c:tx>
            <c:strRef>
              <c:f>Sheet1!$B$1</c:f>
              <c:strCache>
                <c:ptCount val="1"/>
                <c:pt idx="0">
                  <c:v>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1</c:v>
                </c:pt>
              </c:numCache>
            </c:numRef>
          </c:val>
          <c:extLst>
            <c:ext xmlns:c16="http://schemas.microsoft.com/office/drawing/2014/chart" uri="{C3380CC4-5D6E-409C-BE32-E72D297353CC}">
              <c16:uniqueId val="{00000001-DAA7-40E4-96A0-C81839F22757}"/>
            </c:ext>
          </c:extLst>
        </c:ser>
        <c:ser>
          <c:idx val="2"/>
          <c:order val="2"/>
          <c:tx>
            <c:strRef>
              <c:f>Sheet1!$C$1</c:f>
              <c:strCache>
                <c:ptCount val="1"/>
                <c:pt idx="0">
                  <c:v>&lt;5%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pt idx="0">
                  <c:v>8</c:v>
                </c:pt>
              </c:numCache>
            </c:numRef>
          </c:val>
          <c:extLst>
            <c:ext xmlns:c16="http://schemas.microsoft.com/office/drawing/2014/chart" uri="{C3380CC4-5D6E-409C-BE32-E72D297353CC}">
              <c16:uniqueId val="{00000002-DAA7-40E4-96A0-C81839F22757}"/>
            </c:ext>
          </c:extLst>
        </c:ser>
        <c:ser>
          <c:idx val="3"/>
          <c:order val="3"/>
          <c:tx>
            <c:strRef>
              <c:f>Sheet1!$D$1</c:f>
              <c:strCache>
                <c:ptCount val="1"/>
                <c:pt idx="0">
                  <c:v>&gt;5&lt;10%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pt idx="0">
                  <c:v>5</c:v>
                </c:pt>
              </c:numCache>
            </c:numRef>
          </c:val>
          <c:extLst>
            <c:ext xmlns:c16="http://schemas.microsoft.com/office/drawing/2014/chart" uri="{C3380CC4-5D6E-409C-BE32-E72D297353CC}">
              <c16:uniqueId val="{00000003-DAA7-40E4-96A0-C81839F22757}"/>
            </c:ext>
          </c:extLst>
        </c:ser>
        <c:ser>
          <c:idx val="4"/>
          <c:order val="4"/>
          <c:tx>
            <c:strRef>
              <c:f>Sheet1!$E$1</c:f>
              <c:strCache>
                <c:ptCount val="1"/>
                <c:pt idx="0">
                  <c:v>&gt;10&lt;20%</c:v>
                </c:pt>
              </c:strCache>
            </c:strRef>
          </c:tx>
          <c:spPr>
            <a:solidFill>
              <a:schemeClr val="accent5"/>
            </a:solidFill>
            <a:ln>
              <a:noFill/>
            </a:ln>
            <a:effectLst/>
          </c:spPr>
          <c:invertIfNegative val="0"/>
          <c:val>
            <c:numRef>
              <c:f>Sheet1!$E$2</c:f>
              <c:numCache>
                <c:formatCode>General</c:formatCode>
                <c:ptCount val="1"/>
                <c:pt idx="0">
                  <c:v>0</c:v>
                </c:pt>
              </c:numCache>
            </c:numRef>
          </c:val>
          <c:extLst>
            <c:ext xmlns:c16="http://schemas.microsoft.com/office/drawing/2014/chart" uri="{C3380CC4-5D6E-409C-BE32-E72D297353CC}">
              <c16:uniqueId val="{00000004-DAA7-40E4-96A0-C81839F22757}"/>
            </c:ext>
          </c:extLst>
        </c:ser>
        <c:ser>
          <c:idx val="5"/>
          <c:order val="5"/>
          <c:tx>
            <c:strRef>
              <c:f>Sheet1!$F$1</c:f>
              <c:strCache>
                <c:ptCount val="1"/>
                <c:pt idx="0">
                  <c:v>&gt;20&lt;30%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pt idx="0">
                  <c:v>4</c:v>
                </c:pt>
              </c:numCache>
            </c:numRef>
          </c:val>
          <c:extLst>
            <c:ext xmlns:c16="http://schemas.microsoft.com/office/drawing/2014/chart" uri="{C3380CC4-5D6E-409C-BE32-E72D297353CC}">
              <c16:uniqueId val="{00000005-DAA7-40E4-96A0-C81839F22757}"/>
            </c:ext>
          </c:extLst>
        </c:ser>
        <c:ser>
          <c:idx val="6"/>
          <c:order val="6"/>
          <c:tx>
            <c:strRef>
              <c:f>Sheet1!$G$1</c:f>
              <c:strCache>
                <c:ptCount val="1"/>
                <c:pt idx="0">
                  <c:v>&gt;30&lt;40%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c:f>
              <c:numCache>
                <c:formatCode>General</c:formatCode>
                <c:ptCount val="1"/>
                <c:pt idx="0">
                  <c:v>2</c:v>
                </c:pt>
              </c:numCache>
            </c:numRef>
          </c:val>
          <c:extLst>
            <c:ext xmlns:c16="http://schemas.microsoft.com/office/drawing/2014/chart" uri="{C3380CC4-5D6E-409C-BE32-E72D297353CC}">
              <c16:uniqueId val="{00000006-DAA7-40E4-96A0-C81839F22757}"/>
            </c:ext>
          </c:extLst>
        </c:ser>
        <c:dLbls>
          <c:showLegendKey val="0"/>
          <c:showVal val="0"/>
          <c:showCatName val="0"/>
          <c:showSerName val="0"/>
          <c:showPercent val="0"/>
          <c:showBubbleSize val="0"/>
        </c:dLbls>
        <c:gapWidth val="0"/>
        <c:axId val="875536799"/>
        <c:axId val="875537759"/>
      </c:barChart>
      <c:catAx>
        <c:axId val="87553679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en-US"/>
          </a:p>
        </c:txPr>
        <c:crossAx val="875537759"/>
        <c:crosses val="autoZero"/>
        <c:auto val="1"/>
        <c:lblAlgn val="ctr"/>
        <c:lblOffset val="100"/>
        <c:noMultiLvlLbl val="0"/>
      </c:catAx>
      <c:valAx>
        <c:axId val="875537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en-US"/>
          </a:p>
        </c:txPr>
        <c:crossAx val="875536799"/>
        <c:crosses val="autoZero"/>
        <c:crossBetween val="between"/>
      </c:valAx>
      <c:spPr>
        <a:noFill/>
        <a:ln>
          <a:noFill/>
        </a:ln>
        <a:effectLst/>
      </c:spPr>
    </c:plotArea>
    <c:legend>
      <c:legendPos val="r"/>
      <c:layout>
        <c:manualLayout>
          <c:xMode val="edge"/>
          <c:yMode val="edge"/>
          <c:x val="3.9219814965279223E-2"/>
          <c:y val="6.1105502663581154E-2"/>
          <c:w val="0.14726771379473555"/>
          <c:h val="0.40364048643359685"/>
        </c:manualLayout>
      </c:layout>
      <c:overlay val="0"/>
      <c:spPr>
        <a:noFill/>
        <a:ln>
          <a:noFill/>
        </a:ln>
        <a:effectLst/>
      </c:spPr>
      <c:txPr>
        <a:bodyPr rot="0" spcFirstLastPara="1" vertOverflow="ellipsis" vert="horz" wrap="square" anchor="ctr" anchorCtr="1"/>
        <a:lstStyle/>
        <a:p>
          <a:pPr>
            <a:defRPr sz="1600" b="0" i="0" u="none" strike="noStrike"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BAE37-C830-4F31-BF97-470FEE8D9B2D}" type="doc">
      <dgm:prSet loTypeId="urn:microsoft.com/office/officeart/2005/8/layout/process4" loCatId="process" qsTypeId="urn:microsoft.com/office/officeart/2005/8/quickstyle/simple2" qsCatId="simple" csTypeId="urn:microsoft.com/office/officeart/2005/8/colors/accent5_4" csCatId="accent5" phldr="1"/>
      <dgm:spPr/>
      <dgm:t>
        <a:bodyPr/>
        <a:lstStyle/>
        <a:p>
          <a:endParaRPr lang="en-US"/>
        </a:p>
      </dgm:t>
    </dgm:pt>
    <dgm:pt modelId="{9577D2E1-F656-4F6C-9A07-8C95B6067E35}">
      <dgm:prSet/>
      <dgm:spPr/>
      <dgm:t>
        <a:bodyPr/>
        <a:lstStyle/>
        <a:p>
          <a:r>
            <a:rPr lang="en-ZA" dirty="0"/>
            <a:t>Triggered by the decline in municipal water and sanitation services delivery, as demonstrated by the latest Drop Reports, the Department, in consultation with sector partners, has identified the need to do things differently</a:t>
          </a:r>
          <a:endParaRPr lang="en-US" dirty="0"/>
        </a:p>
      </dgm:t>
    </dgm:pt>
    <dgm:pt modelId="{D7222C6A-1D0C-4D75-A735-241002729E9B}" type="parTrans" cxnId="{02C3C66B-DE15-4D4C-B58A-7389DC7A6097}">
      <dgm:prSet/>
      <dgm:spPr/>
      <dgm:t>
        <a:bodyPr/>
        <a:lstStyle/>
        <a:p>
          <a:endParaRPr lang="en-US"/>
        </a:p>
      </dgm:t>
    </dgm:pt>
    <dgm:pt modelId="{FD5F0880-FD62-45AE-9378-4D4FC3D033A6}" type="sibTrans" cxnId="{02C3C66B-DE15-4D4C-B58A-7389DC7A6097}">
      <dgm:prSet/>
      <dgm:spPr/>
      <dgm:t>
        <a:bodyPr/>
        <a:lstStyle/>
        <a:p>
          <a:endParaRPr lang="en-US"/>
        </a:p>
      </dgm:t>
    </dgm:pt>
    <dgm:pt modelId="{D0E41005-32A8-4C25-85E1-1956908638AC}">
      <dgm:prSet/>
      <dgm:spPr/>
      <dgm:t>
        <a:bodyPr/>
        <a:lstStyle/>
        <a:p>
          <a:r>
            <a:rPr lang="en-ZA" dirty="0"/>
            <a:t>The Water Services Amendment Bill introduces 2 new concepts:  </a:t>
          </a:r>
          <a:endParaRPr lang="en-US" dirty="0"/>
        </a:p>
      </dgm:t>
    </dgm:pt>
    <dgm:pt modelId="{EEB4ACA9-1CC0-41A8-BCDA-6E52944A09C3}" type="parTrans" cxnId="{8C6AC5B9-0160-40E1-9727-35A7AAF78E9E}">
      <dgm:prSet/>
      <dgm:spPr/>
      <dgm:t>
        <a:bodyPr/>
        <a:lstStyle/>
        <a:p>
          <a:endParaRPr lang="en-US"/>
        </a:p>
      </dgm:t>
    </dgm:pt>
    <dgm:pt modelId="{EAD37025-8D81-420D-9CD8-8181087247BD}" type="sibTrans" cxnId="{8C6AC5B9-0160-40E1-9727-35A7AAF78E9E}">
      <dgm:prSet/>
      <dgm:spPr/>
      <dgm:t>
        <a:bodyPr/>
        <a:lstStyle/>
        <a:p>
          <a:endParaRPr lang="en-US"/>
        </a:p>
      </dgm:t>
    </dgm:pt>
    <dgm:pt modelId="{6F005244-511C-4B73-992A-FC1CABA5DBC2}">
      <dgm:prSet custT="1"/>
      <dgm:spPr/>
      <dgm:t>
        <a:bodyPr/>
        <a:lstStyle/>
        <a:p>
          <a:r>
            <a:rPr lang="en-ZA" sz="1800" dirty="0"/>
            <a:t>The requirement that a municipal service delivery mechanism must have a minimum competency</a:t>
          </a:r>
          <a:endParaRPr lang="en-US" sz="1800" dirty="0"/>
        </a:p>
      </dgm:t>
    </dgm:pt>
    <dgm:pt modelId="{F2FD79B2-305B-41C5-A659-61A4EED105AF}" type="parTrans" cxnId="{C7A644D4-FF37-4ED9-B4AC-590015966FE7}">
      <dgm:prSet/>
      <dgm:spPr/>
      <dgm:t>
        <a:bodyPr/>
        <a:lstStyle/>
        <a:p>
          <a:endParaRPr lang="en-US"/>
        </a:p>
      </dgm:t>
    </dgm:pt>
    <dgm:pt modelId="{03067F3C-0DB8-45DC-B26C-0056FE68B36C}" type="sibTrans" cxnId="{C7A644D4-FF37-4ED9-B4AC-590015966FE7}">
      <dgm:prSet/>
      <dgm:spPr/>
      <dgm:t>
        <a:bodyPr/>
        <a:lstStyle/>
        <a:p>
          <a:endParaRPr lang="en-US"/>
        </a:p>
      </dgm:t>
    </dgm:pt>
    <dgm:pt modelId="{17D7643C-8F55-464D-87E5-EBA95A2CE445}">
      <dgm:prSet custT="1"/>
      <dgm:spPr/>
      <dgm:t>
        <a:bodyPr/>
        <a:lstStyle/>
        <a:p>
          <a:r>
            <a:rPr lang="en-ZA" sz="1800" dirty="0"/>
            <a:t>The requirement that the WSA must regulate performance of the WSP by contract – whether internal and/or external</a:t>
          </a:r>
          <a:endParaRPr lang="en-US" sz="1800" dirty="0"/>
        </a:p>
      </dgm:t>
    </dgm:pt>
    <dgm:pt modelId="{F3E74176-EFD1-48CB-88C2-B6B32E20297A}" type="parTrans" cxnId="{85F04F3E-73D4-4FBA-87E6-E4F1AB9DE656}">
      <dgm:prSet/>
      <dgm:spPr/>
      <dgm:t>
        <a:bodyPr/>
        <a:lstStyle/>
        <a:p>
          <a:endParaRPr lang="en-US"/>
        </a:p>
      </dgm:t>
    </dgm:pt>
    <dgm:pt modelId="{F8598BD0-39F7-4F75-B6B5-38E0B2AB0B38}" type="sibTrans" cxnId="{85F04F3E-73D4-4FBA-87E6-E4F1AB9DE656}">
      <dgm:prSet/>
      <dgm:spPr/>
      <dgm:t>
        <a:bodyPr/>
        <a:lstStyle/>
        <a:p>
          <a:endParaRPr lang="en-US"/>
        </a:p>
      </dgm:t>
    </dgm:pt>
    <dgm:pt modelId="{2178A3C5-8ECD-496E-AA3B-36A69F9D85D9}">
      <dgm:prSet/>
      <dgm:spPr/>
      <dgm:t>
        <a:bodyPr/>
        <a:lstStyle/>
        <a:p>
          <a:r>
            <a:rPr lang="en-ZA" dirty="0"/>
            <a:t>The proposed concepts are within the existing Constitutional Framework in terms of which: </a:t>
          </a:r>
          <a:endParaRPr lang="en-US" dirty="0"/>
        </a:p>
      </dgm:t>
    </dgm:pt>
    <dgm:pt modelId="{2FE8DFBF-951F-43EE-9B5D-D61E92E7A523}" type="parTrans" cxnId="{6A801AF8-4FD4-466E-A963-E08F910B9FAD}">
      <dgm:prSet/>
      <dgm:spPr/>
      <dgm:t>
        <a:bodyPr/>
        <a:lstStyle/>
        <a:p>
          <a:endParaRPr lang="en-US"/>
        </a:p>
      </dgm:t>
    </dgm:pt>
    <dgm:pt modelId="{30D54D56-E884-4E18-A679-B55B4E4C6887}" type="sibTrans" cxnId="{6A801AF8-4FD4-466E-A963-E08F910B9FAD}">
      <dgm:prSet/>
      <dgm:spPr/>
      <dgm:t>
        <a:bodyPr/>
        <a:lstStyle/>
        <a:p>
          <a:endParaRPr lang="en-US"/>
        </a:p>
      </dgm:t>
    </dgm:pt>
    <dgm:pt modelId="{4D4133A7-BA69-47C2-AC0C-3356A1ECF654}">
      <dgm:prSet/>
      <dgm:spPr/>
      <dgm:t>
        <a:bodyPr/>
        <a:lstStyle/>
        <a:p>
          <a:r>
            <a:rPr lang="en-ZA" dirty="0"/>
            <a:t>Local government is accountable for ensuring service delivery in a sustainable manner</a:t>
          </a:r>
          <a:endParaRPr lang="en-US" dirty="0"/>
        </a:p>
      </dgm:t>
    </dgm:pt>
    <dgm:pt modelId="{BB883E64-C900-4679-8A80-F027E0CDF45C}" type="parTrans" cxnId="{FB5376B4-B000-4C6E-A815-25E2BB44C7EC}">
      <dgm:prSet/>
      <dgm:spPr/>
      <dgm:t>
        <a:bodyPr/>
        <a:lstStyle/>
        <a:p>
          <a:endParaRPr lang="en-US"/>
        </a:p>
      </dgm:t>
    </dgm:pt>
    <dgm:pt modelId="{04B0A043-93BE-4F26-934D-65D7F8D1F365}" type="sibTrans" cxnId="{FB5376B4-B000-4C6E-A815-25E2BB44C7EC}">
      <dgm:prSet/>
      <dgm:spPr/>
      <dgm:t>
        <a:bodyPr/>
        <a:lstStyle/>
        <a:p>
          <a:endParaRPr lang="en-US"/>
        </a:p>
      </dgm:t>
    </dgm:pt>
    <dgm:pt modelId="{F6F64421-A8C5-48BE-9A79-C703CDF69324}">
      <dgm:prSet/>
      <dgm:spPr/>
      <dgm:t>
        <a:bodyPr/>
        <a:lstStyle/>
        <a:p>
          <a:r>
            <a:rPr lang="en-ZA" dirty="0"/>
            <a:t>National government has a duty to make sure municipalities perform their functions</a:t>
          </a:r>
          <a:endParaRPr lang="en-US" dirty="0"/>
        </a:p>
      </dgm:t>
    </dgm:pt>
    <dgm:pt modelId="{7A27D311-5E7D-4171-A001-A66F08CAE477}" type="parTrans" cxnId="{72C6EFCA-578C-4FFA-A92B-37050BBFE37B}">
      <dgm:prSet/>
      <dgm:spPr/>
      <dgm:t>
        <a:bodyPr/>
        <a:lstStyle/>
        <a:p>
          <a:endParaRPr lang="en-US"/>
        </a:p>
      </dgm:t>
    </dgm:pt>
    <dgm:pt modelId="{2368A0C4-A343-4191-BEC2-A7CC6B60AE60}" type="sibTrans" cxnId="{72C6EFCA-578C-4FFA-A92B-37050BBFE37B}">
      <dgm:prSet/>
      <dgm:spPr/>
      <dgm:t>
        <a:bodyPr/>
        <a:lstStyle/>
        <a:p>
          <a:endParaRPr lang="en-US"/>
        </a:p>
      </dgm:t>
    </dgm:pt>
    <dgm:pt modelId="{4C32E6C6-0F9C-4B7E-B1C2-464569649D1D}" type="pres">
      <dgm:prSet presAssocID="{E54BAE37-C830-4F31-BF97-470FEE8D9B2D}" presName="Name0" presStyleCnt="0">
        <dgm:presLayoutVars>
          <dgm:dir/>
          <dgm:animLvl val="lvl"/>
          <dgm:resizeHandles val="exact"/>
        </dgm:presLayoutVars>
      </dgm:prSet>
      <dgm:spPr/>
    </dgm:pt>
    <dgm:pt modelId="{84E5CFAB-308E-4F81-A352-85D9929C999B}" type="pres">
      <dgm:prSet presAssocID="{2178A3C5-8ECD-496E-AA3B-36A69F9D85D9}" presName="boxAndChildren" presStyleCnt="0"/>
      <dgm:spPr/>
    </dgm:pt>
    <dgm:pt modelId="{972BBD3A-E218-4463-BD1F-4CAC8D16C6F0}" type="pres">
      <dgm:prSet presAssocID="{2178A3C5-8ECD-496E-AA3B-36A69F9D85D9}" presName="parentTextBox" presStyleLbl="node1" presStyleIdx="0" presStyleCnt="3"/>
      <dgm:spPr/>
    </dgm:pt>
    <dgm:pt modelId="{CA4D832A-AAEC-41F6-9ED5-F39E523468BF}" type="pres">
      <dgm:prSet presAssocID="{2178A3C5-8ECD-496E-AA3B-36A69F9D85D9}" presName="entireBox" presStyleLbl="node1" presStyleIdx="0" presStyleCnt="3"/>
      <dgm:spPr/>
    </dgm:pt>
    <dgm:pt modelId="{00971E37-72AA-4797-88D7-E9A8EEEC55DC}" type="pres">
      <dgm:prSet presAssocID="{2178A3C5-8ECD-496E-AA3B-36A69F9D85D9}" presName="descendantBox" presStyleCnt="0"/>
      <dgm:spPr/>
    </dgm:pt>
    <dgm:pt modelId="{53B7E3AD-66AC-4F42-B051-D67C45A0D81F}" type="pres">
      <dgm:prSet presAssocID="{4D4133A7-BA69-47C2-AC0C-3356A1ECF654}" presName="childTextBox" presStyleLbl="fgAccFollowNode1" presStyleIdx="0" presStyleCnt="4">
        <dgm:presLayoutVars>
          <dgm:bulletEnabled val="1"/>
        </dgm:presLayoutVars>
      </dgm:prSet>
      <dgm:spPr/>
    </dgm:pt>
    <dgm:pt modelId="{C00E469B-593E-44DC-826B-7F0BD18DBB3E}" type="pres">
      <dgm:prSet presAssocID="{F6F64421-A8C5-48BE-9A79-C703CDF69324}" presName="childTextBox" presStyleLbl="fgAccFollowNode1" presStyleIdx="1" presStyleCnt="4">
        <dgm:presLayoutVars>
          <dgm:bulletEnabled val="1"/>
        </dgm:presLayoutVars>
      </dgm:prSet>
      <dgm:spPr/>
    </dgm:pt>
    <dgm:pt modelId="{D63DD42D-5CBD-41D9-B258-E2031734EB68}" type="pres">
      <dgm:prSet presAssocID="{EAD37025-8D81-420D-9CD8-8181087247BD}" presName="sp" presStyleCnt="0"/>
      <dgm:spPr/>
    </dgm:pt>
    <dgm:pt modelId="{CC43B72A-199C-4860-B574-CEDD6CEC3F73}" type="pres">
      <dgm:prSet presAssocID="{D0E41005-32A8-4C25-85E1-1956908638AC}" presName="arrowAndChildren" presStyleCnt="0"/>
      <dgm:spPr/>
    </dgm:pt>
    <dgm:pt modelId="{5D67378F-4549-4D7D-9480-B31B055120E7}" type="pres">
      <dgm:prSet presAssocID="{D0E41005-32A8-4C25-85E1-1956908638AC}" presName="parentTextArrow" presStyleLbl="node1" presStyleIdx="0" presStyleCnt="3"/>
      <dgm:spPr/>
    </dgm:pt>
    <dgm:pt modelId="{627E069C-52F0-41DF-AD8E-AC22B58D4B62}" type="pres">
      <dgm:prSet presAssocID="{D0E41005-32A8-4C25-85E1-1956908638AC}" presName="arrow" presStyleLbl="node1" presStyleIdx="1" presStyleCnt="3" custLinFactNeighborX="88" custLinFactNeighborY="4305"/>
      <dgm:spPr/>
    </dgm:pt>
    <dgm:pt modelId="{6921EECD-6862-498F-A97D-DF53BA18EE1C}" type="pres">
      <dgm:prSet presAssocID="{D0E41005-32A8-4C25-85E1-1956908638AC}" presName="descendantArrow" presStyleCnt="0"/>
      <dgm:spPr/>
    </dgm:pt>
    <dgm:pt modelId="{5BE2F675-AA95-4CA6-A333-C80831EEE5C1}" type="pres">
      <dgm:prSet presAssocID="{6F005244-511C-4B73-992A-FC1CABA5DBC2}" presName="childTextArrow" presStyleLbl="fgAccFollowNode1" presStyleIdx="2" presStyleCnt="4">
        <dgm:presLayoutVars>
          <dgm:bulletEnabled val="1"/>
        </dgm:presLayoutVars>
      </dgm:prSet>
      <dgm:spPr/>
    </dgm:pt>
    <dgm:pt modelId="{716D7D9E-E38A-4098-AC2C-A562B1D68FA9}" type="pres">
      <dgm:prSet presAssocID="{17D7643C-8F55-464D-87E5-EBA95A2CE445}" presName="childTextArrow" presStyleLbl="fgAccFollowNode1" presStyleIdx="3" presStyleCnt="4">
        <dgm:presLayoutVars>
          <dgm:bulletEnabled val="1"/>
        </dgm:presLayoutVars>
      </dgm:prSet>
      <dgm:spPr/>
    </dgm:pt>
    <dgm:pt modelId="{942AC864-153E-48A5-B5E3-56C755ABC5CE}" type="pres">
      <dgm:prSet presAssocID="{FD5F0880-FD62-45AE-9378-4D4FC3D033A6}" presName="sp" presStyleCnt="0"/>
      <dgm:spPr/>
    </dgm:pt>
    <dgm:pt modelId="{EE526AAE-B05A-40EA-897A-540A0179E02B}" type="pres">
      <dgm:prSet presAssocID="{9577D2E1-F656-4F6C-9A07-8C95B6067E35}" presName="arrowAndChildren" presStyleCnt="0"/>
      <dgm:spPr/>
    </dgm:pt>
    <dgm:pt modelId="{50B08D6A-FF29-4B82-BA78-1FD4746B205C}" type="pres">
      <dgm:prSet presAssocID="{9577D2E1-F656-4F6C-9A07-8C95B6067E35}" presName="parentTextArrow" presStyleLbl="node1" presStyleIdx="2" presStyleCnt="3" custLinFactNeighborY="7591"/>
      <dgm:spPr/>
    </dgm:pt>
  </dgm:ptLst>
  <dgm:cxnLst>
    <dgm:cxn modelId="{D460B00F-1E2F-4A32-BB68-EFC6751C3042}" type="presOf" srcId="{F6F64421-A8C5-48BE-9A79-C703CDF69324}" destId="{C00E469B-593E-44DC-826B-7F0BD18DBB3E}" srcOrd="0" destOrd="0" presId="urn:microsoft.com/office/officeart/2005/8/layout/process4"/>
    <dgm:cxn modelId="{A288CA2C-921F-4B23-8C12-4601F3771EF8}" type="presOf" srcId="{2178A3C5-8ECD-496E-AA3B-36A69F9D85D9}" destId="{CA4D832A-AAEC-41F6-9ED5-F39E523468BF}" srcOrd="1" destOrd="0" presId="urn:microsoft.com/office/officeart/2005/8/layout/process4"/>
    <dgm:cxn modelId="{28CCE43C-43AD-463F-88FE-671D9FE3B408}" type="presOf" srcId="{17D7643C-8F55-464D-87E5-EBA95A2CE445}" destId="{716D7D9E-E38A-4098-AC2C-A562B1D68FA9}" srcOrd="0" destOrd="0" presId="urn:microsoft.com/office/officeart/2005/8/layout/process4"/>
    <dgm:cxn modelId="{85F04F3E-73D4-4FBA-87E6-E4F1AB9DE656}" srcId="{D0E41005-32A8-4C25-85E1-1956908638AC}" destId="{17D7643C-8F55-464D-87E5-EBA95A2CE445}" srcOrd="1" destOrd="0" parTransId="{F3E74176-EFD1-48CB-88C2-B6B32E20297A}" sibTransId="{F8598BD0-39F7-4F75-B6B5-38E0B2AB0B38}"/>
    <dgm:cxn modelId="{72B91C60-33B1-4D80-B757-2BDD68BD7016}" type="presOf" srcId="{6F005244-511C-4B73-992A-FC1CABA5DBC2}" destId="{5BE2F675-AA95-4CA6-A333-C80831EEE5C1}" srcOrd="0" destOrd="0" presId="urn:microsoft.com/office/officeart/2005/8/layout/process4"/>
    <dgm:cxn modelId="{F86EE963-CE5E-46C6-9848-E63C90A6373D}" type="presOf" srcId="{4D4133A7-BA69-47C2-AC0C-3356A1ECF654}" destId="{53B7E3AD-66AC-4F42-B051-D67C45A0D81F}" srcOrd="0" destOrd="0" presId="urn:microsoft.com/office/officeart/2005/8/layout/process4"/>
    <dgm:cxn modelId="{77DC0264-E003-48CB-9817-B2D4AF1BE525}" type="presOf" srcId="{2178A3C5-8ECD-496E-AA3B-36A69F9D85D9}" destId="{972BBD3A-E218-4463-BD1F-4CAC8D16C6F0}" srcOrd="0" destOrd="0" presId="urn:microsoft.com/office/officeart/2005/8/layout/process4"/>
    <dgm:cxn modelId="{02C3C66B-DE15-4D4C-B58A-7389DC7A6097}" srcId="{E54BAE37-C830-4F31-BF97-470FEE8D9B2D}" destId="{9577D2E1-F656-4F6C-9A07-8C95B6067E35}" srcOrd="0" destOrd="0" parTransId="{D7222C6A-1D0C-4D75-A735-241002729E9B}" sibTransId="{FD5F0880-FD62-45AE-9378-4D4FC3D033A6}"/>
    <dgm:cxn modelId="{7CEF0C6D-E79E-4091-8B94-E8D35EF27DF4}" type="presOf" srcId="{E54BAE37-C830-4F31-BF97-470FEE8D9B2D}" destId="{4C32E6C6-0F9C-4B7E-B1C2-464569649D1D}" srcOrd="0" destOrd="0" presId="urn:microsoft.com/office/officeart/2005/8/layout/process4"/>
    <dgm:cxn modelId="{FE56017B-25A0-4C2D-82AA-9D0984464793}" type="presOf" srcId="{D0E41005-32A8-4C25-85E1-1956908638AC}" destId="{5D67378F-4549-4D7D-9480-B31B055120E7}" srcOrd="0" destOrd="0" presId="urn:microsoft.com/office/officeart/2005/8/layout/process4"/>
    <dgm:cxn modelId="{FB5376B4-B000-4C6E-A815-25E2BB44C7EC}" srcId="{2178A3C5-8ECD-496E-AA3B-36A69F9D85D9}" destId="{4D4133A7-BA69-47C2-AC0C-3356A1ECF654}" srcOrd="0" destOrd="0" parTransId="{BB883E64-C900-4679-8A80-F027E0CDF45C}" sibTransId="{04B0A043-93BE-4F26-934D-65D7F8D1F365}"/>
    <dgm:cxn modelId="{BA48E7B8-1233-42AF-AC68-7B7A92CA96BE}" type="presOf" srcId="{9577D2E1-F656-4F6C-9A07-8C95B6067E35}" destId="{50B08D6A-FF29-4B82-BA78-1FD4746B205C}" srcOrd="0" destOrd="0" presId="urn:microsoft.com/office/officeart/2005/8/layout/process4"/>
    <dgm:cxn modelId="{8C6AC5B9-0160-40E1-9727-35A7AAF78E9E}" srcId="{E54BAE37-C830-4F31-BF97-470FEE8D9B2D}" destId="{D0E41005-32A8-4C25-85E1-1956908638AC}" srcOrd="1" destOrd="0" parTransId="{EEB4ACA9-1CC0-41A8-BCDA-6E52944A09C3}" sibTransId="{EAD37025-8D81-420D-9CD8-8181087247BD}"/>
    <dgm:cxn modelId="{72C6EFCA-578C-4FFA-A92B-37050BBFE37B}" srcId="{2178A3C5-8ECD-496E-AA3B-36A69F9D85D9}" destId="{F6F64421-A8C5-48BE-9A79-C703CDF69324}" srcOrd="1" destOrd="0" parTransId="{7A27D311-5E7D-4171-A001-A66F08CAE477}" sibTransId="{2368A0C4-A343-4191-BEC2-A7CC6B60AE60}"/>
    <dgm:cxn modelId="{C7A644D4-FF37-4ED9-B4AC-590015966FE7}" srcId="{D0E41005-32A8-4C25-85E1-1956908638AC}" destId="{6F005244-511C-4B73-992A-FC1CABA5DBC2}" srcOrd="0" destOrd="0" parTransId="{F2FD79B2-305B-41C5-A659-61A4EED105AF}" sibTransId="{03067F3C-0DB8-45DC-B26C-0056FE68B36C}"/>
    <dgm:cxn modelId="{01F130D8-BE63-4CCA-9179-15391C1EFEB8}" type="presOf" srcId="{D0E41005-32A8-4C25-85E1-1956908638AC}" destId="{627E069C-52F0-41DF-AD8E-AC22B58D4B62}" srcOrd="1" destOrd="0" presId="urn:microsoft.com/office/officeart/2005/8/layout/process4"/>
    <dgm:cxn modelId="{6A801AF8-4FD4-466E-A963-E08F910B9FAD}" srcId="{E54BAE37-C830-4F31-BF97-470FEE8D9B2D}" destId="{2178A3C5-8ECD-496E-AA3B-36A69F9D85D9}" srcOrd="2" destOrd="0" parTransId="{2FE8DFBF-951F-43EE-9B5D-D61E92E7A523}" sibTransId="{30D54D56-E884-4E18-A679-B55B4E4C6887}"/>
    <dgm:cxn modelId="{3854DD4F-A3DB-4D69-A316-BECA23624140}" type="presParOf" srcId="{4C32E6C6-0F9C-4B7E-B1C2-464569649D1D}" destId="{84E5CFAB-308E-4F81-A352-85D9929C999B}" srcOrd="0" destOrd="0" presId="urn:microsoft.com/office/officeart/2005/8/layout/process4"/>
    <dgm:cxn modelId="{7AD0C768-CCFF-4355-B817-9379D9A710A0}" type="presParOf" srcId="{84E5CFAB-308E-4F81-A352-85D9929C999B}" destId="{972BBD3A-E218-4463-BD1F-4CAC8D16C6F0}" srcOrd="0" destOrd="0" presId="urn:microsoft.com/office/officeart/2005/8/layout/process4"/>
    <dgm:cxn modelId="{F40606F8-3AFB-44D1-8254-378A2E172EF8}" type="presParOf" srcId="{84E5CFAB-308E-4F81-A352-85D9929C999B}" destId="{CA4D832A-AAEC-41F6-9ED5-F39E523468BF}" srcOrd="1" destOrd="0" presId="urn:microsoft.com/office/officeart/2005/8/layout/process4"/>
    <dgm:cxn modelId="{A23F2F2D-D0C4-4D98-A4C7-65176DD4C719}" type="presParOf" srcId="{84E5CFAB-308E-4F81-A352-85D9929C999B}" destId="{00971E37-72AA-4797-88D7-E9A8EEEC55DC}" srcOrd="2" destOrd="0" presId="urn:microsoft.com/office/officeart/2005/8/layout/process4"/>
    <dgm:cxn modelId="{8B57E776-FB60-4284-A400-25C41658529E}" type="presParOf" srcId="{00971E37-72AA-4797-88D7-E9A8EEEC55DC}" destId="{53B7E3AD-66AC-4F42-B051-D67C45A0D81F}" srcOrd="0" destOrd="0" presId="urn:microsoft.com/office/officeart/2005/8/layout/process4"/>
    <dgm:cxn modelId="{B27894D8-51FF-4EFD-8EF6-79BBFCCFF6CE}" type="presParOf" srcId="{00971E37-72AA-4797-88D7-E9A8EEEC55DC}" destId="{C00E469B-593E-44DC-826B-7F0BD18DBB3E}" srcOrd="1" destOrd="0" presId="urn:microsoft.com/office/officeart/2005/8/layout/process4"/>
    <dgm:cxn modelId="{01C1C9F9-DBE7-4370-8C28-2D40B9A5BE3D}" type="presParOf" srcId="{4C32E6C6-0F9C-4B7E-B1C2-464569649D1D}" destId="{D63DD42D-5CBD-41D9-B258-E2031734EB68}" srcOrd="1" destOrd="0" presId="urn:microsoft.com/office/officeart/2005/8/layout/process4"/>
    <dgm:cxn modelId="{5176EACD-EF7F-484C-A6FD-A1362829532F}" type="presParOf" srcId="{4C32E6C6-0F9C-4B7E-B1C2-464569649D1D}" destId="{CC43B72A-199C-4860-B574-CEDD6CEC3F73}" srcOrd="2" destOrd="0" presId="urn:microsoft.com/office/officeart/2005/8/layout/process4"/>
    <dgm:cxn modelId="{AD24EC15-D2D3-4834-BBD3-12D629FF7411}" type="presParOf" srcId="{CC43B72A-199C-4860-B574-CEDD6CEC3F73}" destId="{5D67378F-4549-4D7D-9480-B31B055120E7}" srcOrd="0" destOrd="0" presId="urn:microsoft.com/office/officeart/2005/8/layout/process4"/>
    <dgm:cxn modelId="{5D77AD5A-4548-4663-B11E-B632BFFAC829}" type="presParOf" srcId="{CC43B72A-199C-4860-B574-CEDD6CEC3F73}" destId="{627E069C-52F0-41DF-AD8E-AC22B58D4B62}" srcOrd="1" destOrd="0" presId="urn:microsoft.com/office/officeart/2005/8/layout/process4"/>
    <dgm:cxn modelId="{97018912-F5D1-4F7E-AC56-72D72CBD2CBC}" type="presParOf" srcId="{CC43B72A-199C-4860-B574-CEDD6CEC3F73}" destId="{6921EECD-6862-498F-A97D-DF53BA18EE1C}" srcOrd="2" destOrd="0" presId="urn:microsoft.com/office/officeart/2005/8/layout/process4"/>
    <dgm:cxn modelId="{5399BC05-CF6F-4C2E-8891-0F0F592BC03D}" type="presParOf" srcId="{6921EECD-6862-498F-A97D-DF53BA18EE1C}" destId="{5BE2F675-AA95-4CA6-A333-C80831EEE5C1}" srcOrd="0" destOrd="0" presId="urn:microsoft.com/office/officeart/2005/8/layout/process4"/>
    <dgm:cxn modelId="{11DFDE43-6AF1-46FD-9FFD-E994A918281F}" type="presParOf" srcId="{6921EECD-6862-498F-A97D-DF53BA18EE1C}" destId="{716D7D9E-E38A-4098-AC2C-A562B1D68FA9}" srcOrd="1" destOrd="0" presId="urn:microsoft.com/office/officeart/2005/8/layout/process4"/>
    <dgm:cxn modelId="{1EFD84EB-A127-4281-9767-7EF24BC0C742}" type="presParOf" srcId="{4C32E6C6-0F9C-4B7E-B1C2-464569649D1D}" destId="{942AC864-153E-48A5-B5E3-56C755ABC5CE}" srcOrd="3" destOrd="0" presId="urn:microsoft.com/office/officeart/2005/8/layout/process4"/>
    <dgm:cxn modelId="{EC2C4E41-5FEC-425E-9707-EF8274B057CE}" type="presParOf" srcId="{4C32E6C6-0F9C-4B7E-B1C2-464569649D1D}" destId="{EE526AAE-B05A-40EA-897A-540A0179E02B}" srcOrd="4" destOrd="0" presId="urn:microsoft.com/office/officeart/2005/8/layout/process4"/>
    <dgm:cxn modelId="{F352E771-3FB5-4134-9335-A81E928213A1}" type="presParOf" srcId="{EE526AAE-B05A-40EA-897A-540A0179E02B}" destId="{50B08D6A-FF29-4B82-BA78-1FD4746B20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D832A-AAEC-41F6-9ED5-F39E523468BF}">
      <dsp:nvSpPr>
        <dsp:cNvPr id="0" name=""/>
        <dsp:cNvSpPr/>
      </dsp:nvSpPr>
      <dsp:spPr>
        <a:xfrm>
          <a:off x="0" y="3877521"/>
          <a:ext cx="11696193" cy="1272689"/>
        </a:xfrm>
        <a:prstGeom prst="rect">
          <a:avLst/>
        </a:prstGeom>
        <a:solidFill>
          <a:schemeClr val="accent5">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ZA" sz="2200" kern="1200" dirty="0"/>
            <a:t>The proposed concepts are within the existing Constitutional Framework in terms of which: </a:t>
          </a:r>
          <a:endParaRPr lang="en-US" sz="2200" kern="1200" dirty="0"/>
        </a:p>
      </dsp:txBody>
      <dsp:txXfrm>
        <a:off x="0" y="3877521"/>
        <a:ext cx="11696193" cy="687252"/>
      </dsp:txXfrm>
    </dsp:sp>
    <dsp:sp modelId="{53B7E3AD-66AC-4F42-B051-D67C45A0D81F}">
      <dsp:nvSpPr>
        <dsp:cNvPr id="0" name=""/>
        <dsp:cNvSpPr/>
      </dsp:nvSpPr>
      <dsp:spPr>
        <a:xfrm>
          <a:off x="0" y="4539319"/>
          <a:ext cx="5848096" cy="585436"/>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ZA" sz="1900" kern="1200" dirty="0"/>
            <a:t>Local government is accountable for ensuring service delivery in a sustainable manner</a:t>
          </a:r>
          <a:endParaRPr lang="en-US" sz="1900" kern="1200" dirty="0"/>
        </a:p>
      </dsp:txBody>
      <dsp:txXfrm>
        <a:off x="0" y="4539319"/>
        <a:ext cx="5848096" cy="585436"/>
      </dsp:txXfrm>
    </dsp:sp>
    <dsp:sp modelId="{C00E469B-593E-44DC-826B-7F0BD18DBB3E}">
      <dsp:nvSpPr>
        <dsp:cNvPr id="0" name=""/>
        <dsp:cNvSpPr/>
      </dsp:nvSpPr>
      <dsp:spPr>
        <a:xfrm>
          <a:off x="5848096" y="4539319"/>
          <a:ext cx="5848096" cy="585436"/>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ZA" sz="1900" kern="1200" dirty="0"/>
            <a:t>National government has a duty to make sure municipalities perform their functions</a:t>
          </a:r>
          <a:endParaRPr lang="en-US" sz="1900" kern="1200" dirty="0"/>
        </a:p>
      </dsp:txBody>
      <dsp:txXfrm>
        <a:off x="5848096" y="4539319"/>
        <a:ext cx="5848096" cy="585436"/>
      </dsp:txXfrm>
    </dsp:sp>
    <dsp:sp modelId="{627E069C-52F0-41DF-AD8E-AC22B58D4B62}">
      <dsp:nvSpPr>
        <dsp:cNvPr id="0" name=""/>
        <dsp:cNvSpPr/>
      </dsp:nvSpPr>
      <dsp:spPr>
        <a:xfrm rot="10800000">
          <a:off x="0" y="2023481"/>
          <a:ext cx="11696193" cy="1957395"/>
        </a:xfrm>
        <a:prstGeom prst="upArrowCallout">
          <a:avLst/>
        </a:prstGeom>
        <a:solidFill>
          <a:schemeClr val="accent5">
            <a:shade val="50000"/>
            <a:hueOff val="168648"/>
            <a:satOff val="-3730"/>
            <a:lumOff val="279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ZA" sz="2200" kern="1200" dirty="0"/>
            <a:t>The Water Services Amendment Bill introduces 2 new concepts:  </a:t>
          </a:r>
          <a:endParaRPr lang="en-US" sz="2200" kern="1200" dirty="0"/>
        </a:p>
      </dsp:txBody>
      <dsp:txXfrm rot="-10800000">
        <a:off x="0" y="2023481"/>
        <a:ext cx="11696193" cy="687045"/>
      </dsp:txXfrm>
    </dsp:sp>
    <dsp:sp modelId="{5BE2F675-AA95-4CA6-A333-C80831EEE5C1}">
      <dsp:nvSpPr>
        <dsp:cNvPr id="0" name=""/>
        <dsp:cNvSpPr/>
      </dsp:nvSpPr>
      <dsp:spPr>
        <a:xfrm>
          <a:off x="0" y="2626261"/>
          <a:ext cx="5848096" cy="585261"/>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ZA" sz="1800" kern="1200" dirty="0"/>
            <a:t>The requirement that a municipal service delivery mechanism must have a minimum competency</a:t>
          </a:r>
          <a:endParaRPr lang="en-US" sz="1800" kern="1200" dirty="0"/>
        </a:p>
      </dsp:txBody>
      <dsp:txXfrm>
        <a:off x="0" y="2626261"/>
        <a:ext cx="5848096" cy="585261"/>
      </dsp:txXfrm>
    </dsp:sp>
    <dsp:sp modelId="{716D7D9E-E38A-4098-AC2C-A562B1D68FA9}">
      <dsp:nvSpPr>
        <dsp:cNvPr id="0" name=""/>
        <dsp:cNvSpPr/>
      </dsp:nvSpPr>
      <dsp:spPr>
        <a:xfrm>
          <a:off x="5848096" y="2626261"/>
          <a:ext cx="5848096" cy="585261"/>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ZA" sz="1800" kern="1200" dirty="0"/>
            <a:t>The requirement that the WSA must regulate performance of the WSP by contract – whether internal and/or external</a:t>
          </a:r>
          <a:endParaRPr lang="en-US" sz="1800" kern="1200" dirty="0"/>
        </a:p>
      </dsp:txBody>
      <dsp:txXfrm>
        <a:off x="5848096" y="2626261"/>
        <a:ext cx="5848096" cy="585261"/>
      </dsp:txXfrm>
    </dsp:sp>
    <dsp:sp modelId="{50B08D6A-FF29-4B82-BA78-1FD4746B205C}">
      <dsp:nvSpPr>
        <dsp:cNvPr id="0" name=""/>
        <dsp:cNvSpPr/>
      </dsp:nvSpPr>
      <dsp:spPr>
        <a:xfrm rot="10800000">
          <a:off x="0" y="149496"/>
          <a:ext cx="11696193" cy="1957395"/>
        </a:xfrm>
        <a:prstGeom prst="upArrowCallout">
          <a:avLst/>
        </a:prstGeom>
        <a:solidFill>
          <a:schemeClr val="accent5">
            <a:shade val="50000"/>
            <a:hueOff val="168648"/>
            <a:satOff val="-3730"/>
            <a:lumOff val="279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ZA" sz="2200" kern="1200" dirty="0"/>
            <a:t>Triggered by the decline in municipal water and sanitation services delivery, as demonstrated by the latest Drop Reports, the Department, in consultation with sector partners, has identified the need to do things differently</a:t>
          </a:r>
          <a:endParaRPr lang="en-US" sz="2200" kern="1200" dirty="0"/>
        </a:p>
      </dsp:txBody>
      <dsp:txXfrm rot="10800000">
        <a:off x="0" y="149496"/>
        <a:ext cx="11696193" cy="12718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0.58012</cdr:x>
      <cdr:y>0.44036</cdr:y>
    </cdr:from>
    <cdr:to>
      <cdr:x>0.89102</cdr:x>
      <cdr:y>0.55964</cdr:y>
    </cdr:to>
    <cdr:sp macro="" textlink="">
      <cdr:nvSpPr>
        <cdr:cNvPr id="3"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6866489" y="2386167"/>
          <a:ext cx="3679992" cy="64633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a:t>
          </a:r>
        </a:p>
      </cdr:txBody>
    </cdr:sp>
  </cdr:relSizeAnchor>
</c:userShapes>
</file>

<file path=ppt/drawings/drawing2.xml><?xml version="1.0" encoding="utf-8"?>
<c:userShapes xmlns:c="http://schemas.openxmlformats.org/drawingml/2006/chart">
  <cdr:relSizeAnchor xmlns:cdr="http://schemas.openxmlformats.org/drawingml/2006/chartDrawing">
    <cdr:from>
      <cdr:x>0.43515</cdr:x>
      <cdr:y>0.5</cdr:y>
    </cdr:from>
    <cdr:to>
      <cdr:x>0.99517</cdr:x>
      <cdr:y>0.56816</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5146506" y="2709333"/>
          <a:ext cx="6623216"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a:t>
          </a:r>
        </a:p>
      </cdr:txBody>
    </cdr:sp>
  </cdr:relSizeAnchor>
</c:userShapes>
</file>

<file path=ppt/drawings/drawing3.xml><?xml version="1.0" encoding="utf-8"?>
<c:userShapes xmlns:c="http://schemas.openxmlformats.org/drawingml/2006/chart">
  <cdr:relSizeAnchor xmlns:cdr="http://schemas.openxmlformats.org/drawingml/2006/chartDrawing">
    <cdr:from>
      <cdr:x>0.43103</cdr:x>
      <cdr:y>0.05459</cdr:y>
    </cdr:from>
    <cdr:to>
      <cdr:x>0.95326</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31" y="292581"/>
          <a:ext cx="6213230" cy="24852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800" kern="1200" dirty="0">
              <a:latin typeface="Arial" panose="020B0604020202020204" pitchFamily="34" charset="0"/>
              <a:cs typeface="Arial" panose="020B0604020202020204" pitchFamily="34" charset="0"/>
            </a:rPr>
            <a:t>28% of WSAs in Group 2c reported that plans have been developed to address non-revenue water however implementation has not yet started</a:t>
          </a:r>
        </a:p>
        <a:p xmlns:a="http://schemas.openxmlformats.org/drawingml/2006/main">
          <a:endParaRPr lang="en-ZA" sz="1800" kern="1200" dirty="0">
            <a:latin typeface="Arial" panose="020B0604020202020204" pitchFamily="34" charset="0"/>
            <a:cs typeface="Arial" panose="020B0604020202020204" pitchFamily="34" charset="0"/>
          </a:endParaRPr>
        </a:p>
        <a:p xmlns:a="http://schemas.openxmlformats.org/drawingml/2006/main">
          <a:r>
            <a:rPr lang="en-ZA" sz="1800" kern="1200" dirty="0">
              <a:latin typeface="Arial" panose="020B0604020202020204" pitchFamily="34" charset="0"/>
              <a:cs typeface="Arial" panose="020B0604020202020204" pitchFamily="34" charset="0"/>
            </a:rPr>
            <a:t>60% of WSAs in Group 2c reported that plans to address non-revenue water has been developed and being implemented</a:t>
          </a:r>
        </a:p>
        <a:p xmlns:a="http://schemas.openxmlformats.org/drawingml/2006/main">
          <a:endParaRPr lang="en-ZA" sz="1800" kern="1200" dirty="0">
            <a:latin typeface="Arial" panose="020B0604020202020204" pitchFamily="34" charset="0"/>
            <a:cs typeface="Arial" panose="020B0604020202020204" pitchFamily="34" charset="0"/>
          </a:endParaRPr>
        </a:p>
        <a:p xmlns:a="http://schemas.openxmlformats.org/drawingml/2006/main">
          <a:r>
            <a:rPr lang="en-ZA" sz="1800" kern="1200" dirty="0">
              <a:latin typeface="Arial" panose="020B0604020202020204" pitchFamily="34" charset="0"/>
              <a:cs typeface="Arial" panose="020B0604020202020204" pitchFamily="34" charset="0"/>
            </a:rPr>
            <a:t>12% of WSAs in Group 2c reported that there was no plans to address non-revenue water</a:t>
          </a:r>
        </a:p>
        <a:p xmlns:a="http://schemas.openxmlformats.org/drawingml/2006/main">
          <a:r>
            <a:rPr lang="en-ZA" sz="1800" kern="1200" dirty="0">
              <a:latin typeface="Arial" panose="020B0604020202020204" pitchFamily="34" charset="0"/>
              <a:cs typeface="Arial" panose="020B0604020202020204" pitchFamily="34" charset="0"/>
            </a:rPr>
            <a:t> </a:t>
          </a:r>
        </a:p>
      </cdr:txBody>
    </cdr:sp>
  </cdr:relSizeAnchor>
  <cdr:relSizeAnchor xmlns:cdr="http://schemas.openxmlformats.org/drawingml/2006/chartDrawing">
    <cdr:from>
      <cdr:x>0.56738</cdr:x>
      <cdr:y>0.43111</cdr:y>
    </cdr:from>
    <cdr:to>
      <cdr:x>0.87669</cdr:x>
      <cdr:y>0.60337</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6750249" y="2310761"/>
          <a:ext cx="3679992" cy="92333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–through Drop Reports</a:t>
          </a:r>
        </a:p>
      </cdr:txBody>
    </cdr:sp>
  </cdr:relSizeAnchor>
</c:userShapes>
</file>

<file path=ppt/drawings/drawing4.xml><?xml version="1.0" encoding="utf-8"?>
<c:userShapes xmlns:c="http://schemas.openxmlformats.org/drawingml/2006/chart">
  <cdr:relSizeAnchor xmlns:cdr="http://schemas.openxmlformats.org/drawingml/2006/chartDrawing">
    <cdr:from>
      <cdr:x>0.43103</cdr:x>
      <cdr:y>0.05459</cdr:y>
    </cdr:from>
    <cdr:to>
      <cdr:x>0.98972</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88" y="292607"/>
          <a:ext cx="6646925" cy="24852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2 </a:t>
          </a:r>
          <a:r>
            <a:rPr lang="en-ZA" sz="1800" kern="1200" dirty="0" err="1">
              <a:latin typeface="Arial" panose="020B0604020202020204" pitchFamily="34" charset="0"/>
              <a:cs typeface="Arial" panose="020B0604020202020204" pitchFamily="34" charset="0"/>
            </a:rPr>
            <a:t>WSA</a:t>
          </a:r>
          <a:r>
            <a:rPr lang="en-ZA" sz="1800" kern="1200" dirty="0">
              <a:latin typeface="Arial" panose="020B0604020202020204" pitchFamily="34" charset="0"/>
              <a:cs typeface="Arial" panose="020B0604020202020204" pitchFamily="34" charset="0"/>
            </a:rPr>
            <a:t> in KZN and NC in Group 2c reported that joint catchment risk abatement plans have been developed and approved (though only 1 other was reported in NC in  group 2b)</a:t>
          </a:r>
        </a:p>
        <a:p xmlns:a="http://schemas.openxmlformats.org/drawingml/2006/main">
          <a:pPr algn="just"/>
          <a:r>
            <a:rPr lang="en-ZA" sz="1800" kern="1200" dirty="0">
              <a:latin typeface="Arial" panose="020B0604020202020204" pitchFamily="34" charset="0"/>
              <a:cs typeface="Arial" panose="020B0604020202020204" pitchFamily="34" charset="0"/>
            </a:rPr>
            <a:t>38% of WSAs in Group 2c reported that plans to address joint catchment risk abatement has been drafted</a:t>
          </a:r>
        </a:p>
        <a:p xmlns:a="http://schemas.openxmlformats.org/drawingml/2006/main">
          <a:pPr algn="just"/>
          <a:r>
            <a:rPr lang="en-ZA" sz="1800" kern="1200" dirty="0">
              <a:latin typeface="Arial" panose="020B0604020202020204" pitchFamily="34" charset="0"/>
              <a:cs typeface="Arial" panose="020B0604020202020204" pitchFamily="34" charset="0"/>
            </a:rPr>
            <a:t>54% of WSAs in Group 2c reported that there was no plans to address joint catchment risk abatement</a:t>
          </a:r>
        </a:p>
      </cdr:txBody>
    </cdr:sp>
  </cdr:relSizeAnchor>
  <cdr:relSizeAnchor xmlns:cdr="http://schemas.openxmlformats.org/drawingml/2006/chartDrawing">
    <cdr:from>
      <cdr:x>0.55699</cdr:x>
      <cdr:y>0.47779</cdr:y>
    </cdr:from>
    <cdr:to>
      <cdr:x>0.8663</cdr:x>
      <cdr:y>0.59837</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6626623" y="2560996"/>
          <a:ext cx="3679992" cy="64633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a:t>
          </a:r>
        </a:p>
      </cdr:txBody>
    </cdr:sp>
  </cdr:relSizeAnchor>
</c:userShapes>
</file>

<file path=ppt/drawings/drawing5.xml><?xml version="1.0" encoding="utf-8"?>
<c:userShapes xmlns:c="http://schemas.openxmlformats.org/drawingml/2006/chart">
  <cdr:relSizeAnchor xmlns:cdr="http://schemas.openxmlformats.org/drawingml/2006/chartDrawing">
    <cdr:from>
      <cdr:x>0.42314</cdr:x>
      <cdr:y>0.03814</cdr:y>
    </cdr:from>
    <cdr:to>
      <cdr:x>0.98582</cdr:x>
      <cdr:y>0.45726</cdr:y>
    </cdr:to>
    <cdr:sp macro="" textlink="">
      <cdr:nvSpPr>
        <cdr:cNvPr id="5" name="TextBox 4">
          <a:extLst xmlns:a="http://schemas.openxmlformats.org/drawingml/2006/main">
            <a:ext uri="{FF2B5EF4-FFF2-40B4-BE49-F238E27FC236}">
              <a16:creationId xmlns:a16="http://schemas.microsoft.com/office/drawing/2014/main" id="{0243F2EC-7A4D-5D11-527B-36D1D6C7638B}"/>
            </a:ext>
          </a:extLst>
        </cdr:cNvPr>
        <cdr:cNvSpPr txBox="1"/>
      </cdr:nvSpPr>
      <cdr:spPr>
        <a:xfrm xmlns:a="http://schemas.openxmlformats.org/drawingml/2006/main">
          <a:off x="5034245" y="204440"/>
          <a:ext cx="6694311" cy="22464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800" kern="1200" dirty="0">
              <a:latin typeface="Arial" panose="020B0604020202020204" pitchFamily="34" charset="0"/>
              <a:cs typeface="Arial" panose="020B0604020202020204" pitchFamily="34" charset="0"/>
            </a:rPr>
            <a:t>44% of WSAs in Group 2c reported that risk registers were updated with Drop </a:t>
          </a:r>
          <a:r>
            <a:rPr lang="en-ZA" sz="1800" kern="1200" dirty="0" err="1">
              <a:latin typeface="Arial" panose="020B0604020202020204" pitchFamily="34" charset="0"/>
              <a:cs typeface="Arial" panose="020B0604020202020204" pitchFamily="34" charset="0"/>
            </a:rPr>
            <a:t>KPAs</a:t>
          </a:r>
          <a:r>
            <a:rPr lang="en-ZA" sz="1800" kern="1200" dirty="0">
              <a:latin typeface="Arial" panose="020B0604020202020204" pitchFamily="34" charset="0"/>
              <a:cs typeface="Arial" panose="020B0604020202020204" pitchFamily="34" charset="0"/>
            </a:rPr>
            <a:t> where systems were identified as underperforming</a:t>
          </a:r>
        </a:p>
        <a:p xmlns:a="http://schemas.openxmlformats.org/drawingml/2006/main">
          <a:r>
            <a:rPr lang="en-ZA" sz="1800" kern="1200" dirty="0">
              <a:latin typeface="Arial" panose="020B0604020202020204" pitchFamily="34" charset="0"/>
              <a:cs typeface="Arial" panose="020B0604020202020204" pitchFamily="34" charset="0"/>
            </a:rPr>
            <a:t>44% of WSAs in Group 2c reported that risk registers were partially updated</a:t>
          </a:r>
        </a:p>
        <a:p xmlns:a="http://schemas.openxmlformats.org/drawingml/2006/main">
          <a:r>
            <a:rPr lang="en-ZA" sz="1800" kern="1200" dirty="0">
              <a:latin typeface="Arial" panose="020B0604020202020204" pitchFamily="34" charset="0"/>
              <a:cs typeface="Arial" panose="020B0604020202020204" pitchFamily="34" charset="0"/>
            </a:rPr>
            <a:t>12% of WSAs in Group 2c reported that risk registers have not been updated</a:t>
          </a:r>
        </a:p>
        <a:p xmlns:a="http://schemas.openxmlformats.org/drawingml/2006/main">
          <a:endParaRPr lang="en-ZA" sz="1800" kern="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0.42234</cdr:x>
      <cdr:y>0.46555</cdr:y>
    </cdr:from>
    <cdr:to>
      <cdr:x>0.97674</cdr:x>
      <cdr:y>0.53445</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5024721" y="2495372"/>
          <a:ext cx="6595779"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a:t>
          </a:r>
        </a:p>
      </cdr:txBody>
    </cdr:sp>
  </cdr:relSizeAnchor>
</c:userShapes>
</file>

<file path=ppt/drawings/drawing6.xml><?xml version="1.0" encoding="utf-8"?>
<c:userShapes xmlns:c="http://schemas.openxmlformats.org/drawingml/2006/chart">
  <cdr:relSizeAnchor xmlns:cdr="http://schemas.openxmlformats.org/drawingml/2006/chartDrawing">
    <cdr:from>
      <cdr:x>0.43103</cdr:x>
      <cdr:y>0.05459</cdr:y>
    </cdr:from>
    <cdr:to>
      <cdr:x>0.95326</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31" y="292581"/>
          <a:ext cx="6213230" cy="24852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20% of WSAs in Group 2c reported no progress</a:t>
          </a:r>
        </a:p>
        <a:p xmlns:a="http://schemas.openxmlformats.org/drawingml/2006/main">
          <a:pPr algn="just"/>
          <a:r>
            <a:rPr lang="en-ZA" sz="1800" kern="1200" dirty="0">
              <a:latin typeface="Arial" panose="020B0604020202020204" pitchFamily="34" charset="0"/>
              <a:cs typeface="Arial" panose="020B0604020202020204" pitchFamily="34" charset="0"/>
            </a:rPr>
            <a:t>20% of WSAs in Group 2c reported sourcing funding for  plans to address infrastructure condition</a:t>
          </a:r>
        </a:p>
        <a:p xmlns:a="http://schemas.openxmlformats.org/drawingml/2006/main">
          <a:pPr algn="just"/>
          <a:r>
            <a:rPr lang="en-ZA" sz="1800" kern="1200" dirty="0">
              <a:latin typeface="Arial" panose="020B0604020202020204" pitchFamily="34" charset="0"/>
              <a:cs typeface="Arial" panose="020B0604020202020204" pitchFamily="34" charset="0"/>
            </a:rPr>
            <a:t>44% of WSAs in Group 2c reported positive progress in improving the condition of wastewater systems</a:t>
          </a:r>
        </a:p>
        <a:p xmlns:a="http://schemas.openxmlformats.org/drawingml/2006/main">
          <a:pPr algn="just"/>
          <a:r>
            <a:rPr lang="en-ZA" sz="1800" kern="1200" dirty="0">
              <a:latin typeface="Arial" panose="020B0604020202020204" pitchFamily="34" charset="0"/>
              <a:cs typeface="Arial" panose="020B0604020202020204" pitchFamily="34" charset="0"/>
            </a:rPr>
            <a:t>16% of WSAs in Group 2c did not report on progress as there was no critical wastewater systems identified</a:t>
          </a:r>
        </a:p>
      </cdr:txBody>
    </cdr:sp>
  </cdr:relSizeAnchor>
  <cdr:relSizeAnchor xmlns:cdr="http://schemas.openxmlformats.org/drawingml/2006/chartDrawing">
    <cdr:from>
      <cdr:x>0.55124</cdr:x>
      <cdr:y>0.42755</cdr:y>
    </cdr:from>
    <cdr:to>
      <cdr:x>0.86055</cdr:x>
      <cdr:y>0.59981</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6558245" y="2291711"/>
          <a:ext cx="3679992" cy="92333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–through Drop Reports</a:t>
          </a:r>
        </a:p>
      </cdr:txBody>
    </cdr:sp>
  </cdr:relSizeAnchor>
</c:userShapes>
</file>

<file path=ppt/drawings/drawing7.xml><?xml version="1.0" encoding="utf-8"?>
<c:userShapes xmlns:c="http://schemas.openxmlformats.org/drawingml/2006/chart">
  <cdr:relSizeAnchor xmlns:cdr="http://schemas.openxmlformats.org/drawingml/2006/chartDrawing">
    <cdr:from>
      <cdr:x>0.01198</cdr:x>
      <cdr:y>0.66386</cdr:y>
    </cdr:from>
    <cdr:to>
      <cdr:x>0.46362</cdr:x>
      <cdr:y>0.84449</cdr:y>
    </cdr:to>
    <cdr:sp macro="" textlink="">
      <cdr:nvSpPr>
        <cdr:cNvPr id="4" name="Text Placeholder 2">
          <a:extLst xmlns:a="http://schemas.openxmlformats.org/drawingml/2006/main">
            <a:ext uri="{FF2B5EF4-FFF2-40B4-BE49-F238E27FC236}">
              <a16:creationId xmlns:a16="http://schemas.microsoft.com/office/drawing/2014/main" id="{82A01845-B454-8D43-6FAA-9F1DA3E3B64A}"/>
            </a:ext>
          </a:extLst>
        </cdr:cNvPr>
        <cdr:cNvSpPr>
          <a:spLocks xmlns:a="http://schemas.openxmlformats.org/drawingml/2006/main" noGrp="1"/>
        </cdr:cNvSpPr>
      </cdr:nvSpPr>
      <cdr:spPr>
        <a:xfrm xmlns:a="http://schemas.openxmlformats.org/drawingml/2006/main">
          <a:off x="142639" y="3691219"/>
          <a:ext cx="5377870" cy="1004336"/>
        </a:xfrm>
        <a:prstGeom xmlns:a="http://schemas.openxmlformats.org/drawingml/2006/main" prst="rect">
          <a:avLst/>
        </a:prstGeom>
      </cdr:spPr>
      <cdr:txBody>
        <a:bodyPr xmlns:a="http://schemas.openxmlformats.org/drawingml/2006/main"/>
        <a:lstStyle xmlns:a="http://schemas.openxmlformats.org/drawingml/2006/main">
          <a:lvl1pPr marL="342900" indent="-342900" algn="l" defTabSz="457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35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xmlns:a="http://schemas.openxmlformats.org/drawingml/2006/main">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of WSAs in Group 2c reported the update of indigent policy as a measure</a:t>
          </a:r>
        </a:p>
        <a:p xmlns:a="http://schemas.openxmlformats.org/drawingml/2006/main">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a:t>
          </a:r>
          <a:r>
            <a:rPr lang="en-US" sz="1800" dirty="0">
              <a:solidFill>
                <a:prstClr val="black"/>
              </a:solidFill>
              <a:latin typeface="Arial" panose="020B0604020202020204" pitchFamily="34" charset="0"/>
              <a:cs typeface="Arial" panose="020B0604020202020204" pitchFamily="34" charset="0"/>
            </a:rPr>
            <a:t>of WSAs in Group 2c reported no measures taken to improve financial management </a:t>
          </a:r>
          <a:endParaRPr lang="en-ZA"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2025/03/26</a:t>
            </a:fld>
            <a:endParaRPr lang="en-ZA"/>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VI"/>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en-VI" smtClean="0"/>
              <a:t>03/26/2025</a:t>
            </a:fld>
            <a:endParaRPr lang="en-VI"/>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VI"/>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VI"/>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en-VI" smtClean="0"/>
              <a:t>‹#›</a:t>
            </a:fld>
            <a:endParaRPr lang="en-VI"/>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highlight>
                  <a:srgbClr val="FFFF00"/>
                </a:highlight>
              </a:rPr>
              <a:t>Across the 27 municipalities, the average Green Drop infrastructure condition is 68%.  8 of the 27 municipalities scored good or excellent for Green Drop infrastructure condition, 15 had infrastructure in an average condition and 4 municipalities had poor treatment worse in poor Green Drop Infrastructure condition.</a:t>
            </a:r>
          </a:p>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4</a:t>
            </a:fld>
            <a:endParaRPr lang="en-VI"/>
          </a:p>
        </p:txBody>
      </p:sp>
    </p:spTree>
    <p:extLst>
      <p:ext uri="{BB962C8B-B14F-4D97-AF65-F5344CB8AC3E}">
        <p14:creationId xmlns:p14="http://schemas.microsoft.com/office/powerpoint/2010/main" val="149347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5</a:t>
            </a:fld>
            <a:endParaRPr lang="en-VI"/>
          </a:p>
        </p:txBody>
      </p:sp>
    </p:spTree>
    <p:extLst>
      <p:ext uri="{BB962C8B-B14F-4D97-AF65-F5344CB8AC3E}">
        <p14:creationId xmlns:p14="http://schemas.microsoft.com/office/powerpoint/2010/main" val="65023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6</a:t>
            </a:fld>
            <a:endParaRPr lang="en-VI"/>
          </a:p>
        </p:txBody>
      </p:sp>
    </p:spTree>
    <p:extLst>
      <p:ext uri="{BB962C8B-B14F-4D97-AF65-F5344CB8AC3E}">
        <p14:creationId xmlns:p14="http://schemas.microsoft.com/office/powerpoint/2010/main" val="135075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6B812-1A1C-52D8-9CD7-6FDD08F45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CBE749-BDB7-E9AD-E72D-AC0CB4481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B63D4-14BF-1BEC-1CAA-CE8FF7F52544}"/>
              </a:ext>
            </a:extLst>
          </p:cNvPr>
          <p:cNvSpPr>
            <a:spLocks noGrp="1"/>
          </p:cNvSpPr>
          <p:nvPr>
            <p:ph type="body" idx="1"/>
          </p:nvPr>
        </p:nvSpPr>
        <p:spPr/>
        <p:txBody>
          <a:bodyPr/>
          <a:lstStyle/>
          <a:p>
            <a:r>
              <a:rPr lang="en-ZA" dirty="0"/>
              <a:t>There is a three way relationship. </a:t>
            </a:r>
          </a:p>
          <a:p>
            <a:r>
              <a:rPr lang="en-ZA" dirty="0"/>
              <a:t>Local government – the municipalities authorised in terms of the Municipal Structures Act – are the water services authority. </a:t>
            </a:r>
          </a:p>
          <a:p>
            <a:r>
              <a:rPr lang="en-ZA" dirty="0"/>
              <a:t>This legislative and executive function bests in the Council. </a:t>
            </a:r>
          </a:p>
          <a:p>
            <a:r>
              <a:rPr lang="en-ZA" dirty="0"/>
              <a:t>The authority must ensure service delivery – and appoint and regulate the service delivery mechanism (the WSP). </a:t>
            </a:r>
          </a:p>
          <a:p>
            <a:r>
              <a:rPr lang="en-ZA" dirty="0"/>
              <a:t>DWS sets national norms and standards – including minimum contracting requirements between a WSA and a WSP. </a:t>
            </a:r>
          </a:p>
          <a:p>
            <a:r>
              <a:rPr lang="en-ZA" dirty="0"/>
              <a:t>The legislative reform process is now requiring that WSPs have a minimum competency requirement (the Licensing System). </a:t>
            </a:r>
          </a:p>
          <a:p>
            <a:r>
              <a:rPr lang="en-ZA" dirty="0"/>
              <a:t>It is important that DWS does not impede the autonomy of the WSA – but it is equally important that DWS ensure compliance with national norms and standards</a:t>
            </a:r>
          </a:p>
        </p:txBody>
      </p:sp>
      <p:sp>
        <p:nvSpPr>
          <p:cNvPr id="4" name="Slide Number Placeholder 3">
            <a:extLst>
              <a:ext uri="{FF2B5EF4-FFF2-40B4-BE49-F238E27FC236}">
                <a16:creationId xmlns:a16="http://schemas.microsoft.com/office/drawing/2014/main" id="{5A95B428-2B1E-41DA-E555-3D370B247E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E9D3D-7D79-45B1-AA33-0E4313B8E74B}"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624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Service Delivery Budget and Implementation Plan (SDBIP)</a:t>
            </a:r>
          </a:p>
          <a:p>
            <a:r>
              <a:rPr lang="en-GB" dirty="0"/>
              <a:t>The MFMA requires municipalities to develop SDBIPs annually. </a:t>
            </a:r>
          </a:p>
          <a:p>
            <a:r>
              <a:rPr lang="en-GB" dirty="0"/>
              <a:t>According to Section 53(1)(c)(ii), the SDBIP is defined as a detailed plan approved by the Mayor of a municipality for implementing the municipality's delivery of municipal services and its annual budget and which must indicate the following:  </a:t>
            </a:r>
          </a:p>
          <a:p>
            <a:r>
              <a:rPr lang="en-GB" dirty="0"/>
              <a:t>(a) projections for each month of:  </a:t>
            </a:r>
          </a:p>
          <a:p>
            <a:r>
              <a:rPr lang="en-GB" dirty="0"/>
              <a:t>(</a:t>
            </a:r>
            <a:r>
              <a:rPr lang="en-GB" dirty="0" err="1"/>
              <a:t>i</a:t>
            </a:r>
            <a:r>
              <a:rPr lang="en-GB" dirty="0"/>
              <a:t>) revenue to be collected by source; and </a:t>
            </a:r>
          </a:p>
          <a:p>
            <a:r>
              <a:rPr lang="en-GB" dirty="0"/>
              <a:t>(ii) operational and capital expenditure by vote  </a:t>
            </a:r>
          </a:p>
          <a:p>
            <a:r>
              <a:rPr lang="en-GB" dirty="0"/>
              <a:t>(b) service delivery targets and performance indicators for each quarter; and  </a:t>
            </a:r>
          </a:p>
          <a:p>
            <a:r>
              <a:rPr lang="en-GB" dirty="0"/>
              <a:t>(c) other matters prescribed.  </a:t>
            </a:r>
          </a:p>
          <a:p>
            <a:r>
              <a:rPr lang="en-GB" dirty="0"/>
              <a:t>The Mayor is required to approve the SDBIP within 28 days after the approval of the IDP and Budget</a:t>
            </a:r>
          </a:p>
          <a:p>
            <a:r>
              <a:rPr lang="en-GB" dirty="0"/>
              <a:t>It must be publicised within 14 days after approval by the Mayor</a:t>
            </a:r>
          </a:p>
          <a:p>
            <a:r>
              <a:rPr lang="en-GB" dirty="0"/>
              <a:t>Monthly, quarterly and annual reporting is required against the SDBIP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CB028-B71F-45D9-AB92-FFEECDBD9F3B}"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474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E9C2F-39F2-E9B1-D7AF-03363358CCC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E0671240-8DA5-4AD2-D4D1-6CB76DBDFAAE}"/>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8695199-ECDE-65BB-5B55-27B454EFDF3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4EBD8E7-891E-4643-A5BE-0D44F7A70F93}" type="slidenum">
              <a:rPr lang="en-US" altLang="en-US"/>
              <a:pPr>
                <a:defRPr/>
              </a:pPr>
              <a:t>‹#›</a:t>
            </a:fld>
            <a:endParaRPr lang="en-US" altLang="en-US"/>
          </a:p>
        </p:txBody>
      </p:sp>
    </p:spTree>
    <p:extLst>
      <p:ext uri="{BB962C8B-B14F-4D97-AF65-F5344CB8AC3E}">
        <p14:creationId xmlns:p14="http://schemas.microsoft.com/office/powerpoint/2010/main" val="119488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B49886-E7E2-839B-F237-1DD66C8B8C1C}"/>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E34C2CB1-FBFE-00A7-36EE-75BC7AB7357A}"/>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CC4A10B-ACF1-BCD8-29E4-7F694749C9E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99CBE55-E379-45E3-860D-0E4322B6CB47}" type="slidenum">
              <a:rPr lang="en-US" altLang="en-US"/>
              <a:pPr>
                <a:defRPr/>
              </a:pPr>
              <a:t>‹#›</a:t>
            </a:fld>
            <a:endParaRPr lang="en-US" altLang="en-US"/>
          </a:p>
        </p:txBody>
      </p:sp>
    </p:spTree>
    <p:extLst>
      <p:ext uri="{BB962C8B-B14F-4D97-AF65-F5344CB8AC3E}">
        <p14:creationId xmlns:p14="http://schemas.microsoft.com/office/powerpoint/2010/main" val="2266817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50CB3D-670C-431D-65F7-FC73F8970A24}"/>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8" name="Footer Placeholder 7">
            <a:extLst>
              <a:ext uri="{FF2B5EF4-FFF2-40B4-BE49-F238E27FC236}">
                <a16:creationId xmlns:a16="http://schemas.microsoft.com/office/drawing/2014/main" id="{94232D3E-1DF2-C0A6-D208-3AEFE1CD4F1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ABD7AC66-55FA-9F86-D4DA-9C10139B14E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F78C411-CE60-4985-B554-AA5DE0E695F1}" type="slidenum">
              <a:rPr lang="en-US" altLang="en-US"/>
              <a:pPr>
                <a:defRPr/>
              </a:pPr>
              <a:t>‹#›</a:t>
            </a:fld>
            <a:endParaRPr lang="en-US" altLang="en-US"/>
          </a:p>
        </p:txBody>
      </p:sp>
    </p:spTree>
    <p:extLst>
      <p:ext uri="{BB962C8B-B14F-4D97-AF65-F5344CB8AC3E}">
        <p14:creationId xmlns:p14="http://schemas.microsoft.com/office/powerpoint/2010/main" val="1712428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6EE6C2E-BD9E-FB05-5323-4CDD716EA31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5A6655C-9EC6-72F1-DA30-4FE32A580203}"/>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CEE81FF3-2AF7-DEC2-7761-D80C61EFC21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F90255F-5FCC-4EFA-99B0-7FBC0E829EDE}" type="slidenum">
              <a:rPr lang="en-US" altLang="en-US"/>
              <a:pPr>
                <a:defRPr/>
              </a:pPr>
              <a:t>‹#›</a:t>
            </a:fld>
            <a:endParaRPr lang="en-US" altLang="en-US"/>
          </a:p>
        </p:txBody>
      </p:sp>
    </p:spTree>
    <p:extLst>
      <p:ext uri="{BB962C8B-B14F-4D97-AF65-F5344CB8AC3E}">
        <p14:creationId xmlns:p14="http://schemas.microsoft.com/office/powerpoint/2010/main" val="1143567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DA5104-6F9D-8D3F-E813-7B97D0633EC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3" name="Footer Placeholder 2">
            <a:extLst>
              <a:ext uri="{FF2B5EF4-FFF2-40B4-BE49-F238E27FC236}">
                <a16:creationId xmlns:a16="http://schemas.microsoft.com/office/drawing/2014/main" id="{1D8F3E61-E6EA-CD5C-8ED5-F40C611D1D12}"/>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EA0A346E-4C4A-2D91-7D03-9CDE90B552D3}"/>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F81D758F-2F82-49A1-AD1A-CBAD4B21CD8A}" type="slidenum">
              <a:rPr lang="en-US" altLang="en-US"/>
              <a:pPr>
                <a:defRPr/>
              </a:pPr>
              <a:t>‹#›</a:t>
            </a:fld>
            <a:endParaRPr lang="en-US" altLang="en-US"/>
          </a:p>
        </p:txBody>
      </p:sp>
    </p:spTree>
    <p:extLst>
      <p:ext uri="{BB962C8B-B14F-4D97-AF65-F5344CB8AC3E}">
        <p14:creationId xmlns:p14="http://schemas.microsoft.com/office/powerpoint/2010/main" val="2061647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9A6FEF-3AC8-18C4-E538-8C05A9D24C7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B391B0EE-2FEE-6320-3431-4245421E2D53}"/>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638811A-826C-7AB2-6515-65F177045F2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06A8071-342E-44C7-93BD-9F0E6E9573A1}" type="slidenum">
              <a:rPr lang="en-US" altLang="en-US"/>
              <a:pPr>
                <a:defRPr/>
              </a:pPr>
              <a:t>‹#›</a:t>
            </a:fld>
            <a:endParaRPr lang="en-US" altLang="en-US"/>
          </a:p>
        </p:txBody>
      </p:sp>
    </p:spTree>
    <p:extLst>
      <p:ext uri="{BB962C8B-B14F-4D97-AF65-F5344CB8AC3E}">
        <p14:creationId xmlns:p14="http://schemas.microsoft.com/office/powerpoint/2010/main" val="1374688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89C82A3-513F-A829-2D51-182E914EE3A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644E8520-A86F-881A-9767-A657ED8FE98A}"/>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ADB7BBD-CBBC-C496-02E1-84F34FCF37A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977B8B3-D80D-451F-98C0-0059597FB06A}" type="slidenum">
              <a:rPr lang="en-US" altLang="en-US"/>
              <a:pPr>
                <a:defRPr/>
              </a:pPr>
              <a:t>‹#›</a:t>
            </a:fld>
            <a:endParaRPr lang="en-US" altLang="en-US"/>
          </a:p>
        </p:txBody>
      </p:sp>
    </p:spTree>
    <p:extLst>
      <p:ext uri="{BB962C8B-B14F-4D97-AF65-F5344CB8AC3E}">
        <p14:creationId xmlns:p14="http://schemas.microsoft.com/office/powerpoint/2010/main" val="4087131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5EE80-98E3-2CE9-F687-5F48F09529E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15B1E08B-E0AF-7736-F032-BD908471B445}"/>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8B04D8C-2B47-80A9-312C-09DCBDDABDC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3A5E04A-9AAD-4C5A-90C3-3E643282F5FC}" type="slidenum">
              <a:rPr lang="en-US" altLang="en-US"/>
              <a:pPr>
                <a:defRPr/>
              </a:pPr>
              <a:t>‹#›</a:t>
            </a:fld>
            <a:endParaRPr lang="en-US" altLang="en-US"/>
          </a:p>
        </p:txBody>
      </p:sp>
    </p:spTree>
    <p:extLst>
      <p:ext uri="{BB962C8B-B14F-4D97-AF65-F5344CB8AC3E}">
        <p14:creationId xmlns:p14="http://schemas.microsoft.com/office/powerpoint/2010/main" val="279705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3BDF1-0390-0768-566C-B4D08AFD908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433FFC8D-1161-DD5A-B12B-EF6D7D9D99A2}"/>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93A8AD9-483E-CEE9-99A0-ECC83332950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1646289-C5E5-4B8A-BBC6-3E152C955834}" type="slidenum">
              <a:rPr lang="en-US" altLang="en-US"/>
              <a:pPr>
                <a:defRPr/>
              </a:pPr>
              <a:t>‹#›</a:t>
            </a:fld>
            <a:endParaRPr lang="en-US" altLang="en-US"/>
          </a:p>
        </p:txBody>
      </p:sp>
    </p:spTree>
    <p:extLst>
      <p:ext uri="{BB962C8B-B14F-4D97-AF65-F5344CB8AC3E}">
        <p14:creationId xmlns:p14="http://schemas.microsoft.com/office/powerpoint/2010/main" val="319343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30694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US"/>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149883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9347200"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Tree>
    <p:extLst>
      <p:ext uri="{BB962C8B-B14F-4D97-AF65-F5344CB8AC3E}">
        <p14:creationId xmlns:p14="http://schemas.microsoft.com/office/powerpoint/2010/main" val="253229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910840" y="349886"/>
            <a:ext cx="8442960" cy="934550"/>
          </a:xfrm>
          <a:prstGeom prst="rect">
            <a:avLst/>
          </a:prstGeom>
        </p:spPr>
        <p:txBody>
          <a:bodyPr/>
          <a:lstStyle/>
          <a:p>
            <a:r>
              <a:rPr lang="en-US"/>
              <a:t>Click to edit Master title style</a:t>
            </a:r>
            <a:endParaRPr lang="en-ZA"/>
          </a:p>
        </p:txBody>
      </p:sp>
      <p:sp>
        <p:nvSpPr>
          <p:cNvPr id="3" name="Slide Number Placeholder 2">
            <a:extLst>
              <a:ext uri="{FF2B5EF4-FFF2-40B4-BE49-F238E27FC236}">
                <a16:creationId xmlns:a16="http://schemas.microsoft.com/office/drawing/2014/main" id="{D18E10B9-4EBC-3914-605B-F89F537A5449}"/>
              </a:ext>
            </a:extLst>
          </p:cNvPr>
          <p:cNvSpPr>
            <a:spLocks noGrp="1"/>
          </p:cNvSpPr>
          <p:nvPr>
            <p:ph type="sldNum" sz="quarter" idx="10"/>
          </p:nvPr>
        </p:nvSpPr>
        <p:spPr>
          <a:xfrm>
            <a:off x="97367" y="6429376"/>
            <a:ext cx="1016000" cy="365125"/>
          </a:xfrm>
        </p:spPr>
        <p:txBody>
          <a:bodyPr/>
          <a:lstStyle>
            <a:lvl1pPr>
              <a:defRPr/>
            </a:lvl1pPr>
          </a:lstStyle>
          <a:p>
            <a:pPr>
              <a:defRPr/>
            </a:pPr>
            <a:fld id="{F1482AD8-F354-4D94-B215-17EB64437A0C}" type="slidenum">
              <a:rPr lang="en-ZA"/>
              <a:pPr>
                <a:defRPr/>
              </a:pPr>
              <a:t>‹#›</a:t>
            </a:fld>
            <a:endParaRPr lang="en-ZA" dirty="0"/>
          </a:p>
        </p:txBody>
      </p:sp>
    </p:spTree>
    <p:extLst>
      <p:ext uri="{BB962C8B-B14F-4D97-AF65-F5344CB8AC3E}">
        <p14:creationId xmlns:p14="http://schemas.microsoft.com/office/powerpoint/2010/main" val="58680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D066-17F6-2AA3-BD8C-08BA3BBB330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2BF728A-A843-D134-BE2F-9303170AB715}"/>
              </a:ext>
            </a:extLst>
          </p:cNvPr>
          <p:cNvSpPr>
            <a:spLocks noGrp="1"/>
          </p:cNvSpPr>
          <p:nvPr>
            <p:ph type="dt" sz="half" idx="10"/>
          </p:nvPr>
        </p:nvSpPr>
        <p:spPr/>
        <p:txBody>
          <a:bodyPr/>
          <a:lstStyle/>
          <a:p>
            <a:fld id="{A9E3134B-810E-431C-83ED-BE0D0FDC4EDD}" type="datetime1">
              <a:rPr lang="en-ZA" smtClean="0"/>
              <a:t>2025/03/26</a:t>
            </a:fld>
            <a:endParaRPr lang="en-ZA" dirty="0"/>
          </a:p>
        </p:txBody>
      </p:sp>
      <p:sp>
        <p:nvSpPr>
          <p:cNvPr id="4" name="Footer Placeholder 3">
            <a:extLst>
              <a:ext uri="{FF2B5EF4-FFF2-40B4-BE49-F238E27FC236}">
                <a16:creationId xmlns:a16="http://schemas.microsoft.com/office/drawing/2014/main" id="{7E69377E-2719-A39D-9ED7-318CAC15DA5B}"/>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777E95F0-3B66-67DA-8D28-3060316A4604}"/>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405743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89B6-A0FF-DA62-5B56-5BC327FBF28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78D4857-15F4-C3B0-4445-0FAF50C0A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D4A7512-FD7A-964D-22E5-F0E48DE555EF}"/>
              </a:ext>
            </a:extLst>
          </p:cNvPr>
          <p:cNvSpPr>
            <a:spLocks noGrp="1"/>
          </p:cNvSpPr>
          <p:nvPr>
            <p:ph type="dt" sz="half" idx="10"/>
          </p:nvPr>
        </p:nvSpPr>
        <p:spPr/>
        <p:txBody>
          <a:bodyPr/>
          <a:lstStyle/>
          <a:p>
            <a:fld id="{73326EA3-FF8C-48A3-8C3A-CA2BCB66B9B0}" type="datetime1">
              <a:rPr lang="en-ZA" smtClean="0"/>
              <a:t>2025/03/26</a:t>
            </a:fld>
            <a:endParaRPr lang="en-ZA" dirty="0"/>
          </a:p>
        </p:txBody>
      </p:sp>
      <p:sp>
        <p:nvSpPr>
          <p:cNvPr id="5" name="Footer Placeholder 4">
            <a:extLst>
              <a:ext uri="{FF2B5EF4-FFF2-40B4-BE49-F238E27FC236}">
                <a16:creationId xmlns:a16="http://schemas.microsoft.com/office/drawing/2014/main" id="{2EA69929-909F-F824-4771-A0842B524058}"/>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A9A27CB5-894E-847F-75F0-33A2FEDF2020}"/>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103832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09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7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63" r:id="rId1"/>
    <p:sldLayoutId id="2147485194" r:id="rId2"/>
    <p:sldLayoutId id="2147485195" r:id="rId3"/>
    <p:sldLayoutId id="2147485196" r:id="rId4"/>
    <p:sldLayoutId id="2147485215" r:id="rId5"/>
    <p:sldLayoutId id="2147485216" r:id="rId6"/>
    <p:sldLayoutId id="2147485217" r:id="rId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279384"/>
      </p:ext>
    </p:extLst>
  </p:cSld>
  <p:clrMap bg1="lt1" tx1="dk1" bg2="lt2" tx2="dk2" accent1="accent1" accent2="accent2" accent3="accent3" accent4="accent4" accent5="accent5" accent6="accent6" hlink="hlink" folHlink="folHlink"/>
  <p:sldLayoutIdLst>
    <p:sldLayoutId id="2147485219" r:id="rId1"/>
    <p:sldLayoutId id="2147485220" r:id="rId2"/>
    <p:sldLayoutId id="2147485221" r:id="rId3"/>
    <p:sldLayoutId id="2147485222" r:id="rId4"/>
    <p:sldLayoutId id="2147485223" r:id="rId5"/>
    <p:sldLayoutId id="2147485224" r:id="rId6"/>
    <p:sldLayoutId id="2147485225" r:id="rId7"/>
    <p:sldLayoutId id="2147485226" r:id="rId8"/>
    <p:sldLayoutId id="2147485227" r:id="rId9"/>
    <p:sldLayoutId id="2147485228" r:id="rId10"/>
    <p:sldLayoutId id="214748522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4EB9025-4637-4149-8F0E-BA50A7909C56}" type="slidenum">
              <a:rPr lang="en-US" altLang="en-US" smtClean="0"/>
              <a:pPr>
                <a:defRPr/>
              </a:pPr>
              <a:t>1</a:t>
            </a:fld>
            <a:endParaRPr lang="en-US" altLang="en-US" dirty="0"/>
          </a:p>
        </p:txBody>
      </p:sp>
      <p:sp>
        <p:nvSpPr>
          <p:cNvPr id="7" name="Content Placeholder 6"/>
          <p:cNvSpPr>
            <a:spLocks noGrp="1"/>
          </p:cNvSpPr>
          <p:nvPr>
            <p:ph idx="4294967295"/>
          </p:nvPr>
        </p:nvSpPr>
        <p:spPr>
          <a:xfrm>
            <a:off x="457200" y="850900"/>
            <a:ext cx="11444858" cy="787400"/>
          </a:xfrm>
          <a:prstGeom prst="rect">
            <a:avLst/>
          </a:prstGeom>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0" y="0"/>
            <a:ext cx="12379109" cy="6889488"/>
          </a:xfrm>
          <a:prstGeom prst="rect">
            <a:avLst/>
          </a:prstGeom>
        </p:spPr>
      </p:pic>
      <p:sp>
        <p:nvSpPr>
          <p:cNvPr id="3" name="TextBox 2"/>
          <p:cNvSpPr txBox="1"/>
          <p:nvPr/>
        </p:nvSpPr>
        <p:spPr>
          <a:xfrm>
            <a:off x="5639580" y="1501015"/>
            <a:ext cx="6552420" cy="369332"/>
          </a:xfrm>
          <a:prstGeom prst="rect">
            <a:avLst/>
          </a:prstGeom>
          <a:noFill/>
        </p:spPr>
        <p:txBody>
          <a:bodyPr wrap="square" rtlCol="0" anchor="ctr" anchorCtr="0">
            <a:spAutoFit/>
          </a:bodyPr>
          <a:lstStyle/>
          <a:p>
            <a:pPr algn="ctr"/>
            <a:r>
              <a:rPr lang="en-US" b="1" dirty="0">
                <a:solidFill>
                  <a:schemeClr val="bg1"/>
                </a:solidFill>
              </a:rPr>
              <a:t>27-28 March 2025     |     Gallagher Convention Centre</a:t>
            </a:r>
          </a:p>
        </p:txBody>
      </p:sp>
      <p:sp>
        <p:nvSpPr>
          <p:cNvPr id="4" name="TextBox 3">
            <a:extLst>
              <a:ext uri="{FF2B5EF4-FFF2-40B4-BE49-F238E27FC236}">
                <a16:creationId xmlns:a16="http://schemas.microsoft.com/office/drawing/2014/main" id="{72B626B1-85D9-7C6E-36D8-0F5B16C6D3A8}"/>
              </a:ext>
            </a:extLst>
          </p:cNvPr>
          <p:cNvSpPr txBox="1"/>
          <p:nvPr/>
        </p:nvSpPr>
        <p:spPr>
          <a:xfrm>
            <a:off x="5343525" y="4491822"/>
            <a:ext cx="6353175" cy="646331"/>
          </a:xfrm>
          <a:prstGeom prst="rect">
            <a:avLst/>
          </a:prstGeom>
          <a:noFill/>
        </p:spPr>
        <p:txBody>
          <a:bodyPr wrap="square" rtlCol="0">
            <a:spAutoFit/>
          </a:bodyPr>
          <a:lstStyle/>
          <a:p>
            <a:r>
              <a:rPr lang="en-ZA" b="1" dirty="0">
                <a:solidFill>
                  <a:schemeClr val="tx2"/>
                </a:solidFill>
              </a:rPr>
              <a:t>GROUP 2:   WATER SERVICES SECURITY </a:t>
            </a:r>
          </a:p>
          <a:p>
            <a:r>
              <a:rPr lang="en-ZA" b="1" dirty="0">
                <a:solidFill>
                  <a:schemeClr val="tx2"/>
                </a:solidFill>
              </a:rPr>
              <a:t>GROUP 2c: WSAS WITH AVERAGE PERFORMING SYSTEMS</a:t>
            </a:r>
          </a:p>
        </p:txBody>
      </p:sp>
      <p:sp>
        <p:nvSpPr>
          <p:cNvPr id="8" name="TextBox 9">
            <a:extLst>
              <a:ext uri="{FF2B5EF4-FFF2-40B4-BE49-F238E27FC236}">
                <a16:creationId xmlns:a16="http://schemas.microsoft.com/office/drawing/2014/main" id="{E39E260D-7157-403F-BBCB-502ACABEBF34}"/>
              </a:ext>
            </a:extLst>
          </p:cNvPr>
          <p:cNvSpPr txBox="1">
            <a:spLocks noChangeArrowheads="1"/>
          </p:cNvSpPr>
          <p:nvPr/>
        </p:nvSpPr>
        <p:spPr bwMode="auto">
          <a:xfrm>
            <a:off x="5343525" y="5129937"/>
            <a:ext cx="6706235"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tx2"/>
                </a:solidFill>
              </a:rPr>
              <a:t>Facilitated by:	Dr Tseliso Ntili, DWS Provincial Head </a:t>
            </a:r>
          </a:p>
          <a:p>
            <a:pPr eaLnBrk="1" hangingPunct="1"/>
            <a:r>
              <a:rPr lang="en-US" altLang="en-US" sz="1800" dirty="0">
                <a:solidFill>
                  <a:schemeClr val="tx2"/>
                </a:solidFill>
              </a:rPr>
              <a:t>		Free State</a:t>
            </a:r>
          </a:p>
          <a:p>
            <a:pPr eaLnBrk="1" hangingPunct="1"/>
            <a:r>
              <a:rPr lang="en-US" altLang="en-US" sz="1800" dirty="0">
                <a:solidFill>
                  <a:schemeClr val="tx2"/>
                </a:solidFill>
              </a:rPr>
              <a:t>Presenter: 	Mrs. Anet Muir</a:t>
            </a:r>
          </a:p>
          <a:p>
            <a:pPr eaLnBrk="1" hangingPunct="1"/>
            <a:endParaRPr lang="en-US" altLang="en-US" sz="700" dirty="0">
              <a:solidFill>
                <a:schemeClr val="bg1"/>
              </a:solidFill>
            </a:endParaRPr>
          </a:p>
          <a:p>
            <a:pPr eaLnBrk="1" hangingPunct="1"/>
            <a:r>
              <a:rPr lang="en-US" altLang="en-US" sz="1600" dirty="0">
                <a:solidFill>
                  <a:schemeClr val="bg1"/>
                </a:solidFill>
              </a:rPr>
              <a:t>March 2025</a:t>
            </a:r>
          </a:p>
          <a:p>
            <a:pPr eaLnBrk="1" hangingPunct="1"/>
            <a:endParaRPr lang="en-US" altLang="en-US" sz="1800" dirty="0">
              <a:solidFill>
                <a:schemeClr val="bg1"/>
              </a:solidFill>
            </a:endParaRPr>
          </a:p>
        </p:txBody>
      </p:sp>
    </p:spTree>
    <p:extLst>
      <p:ext uri="{BB962C8B-B14F-4D97-AF65-F5344CB8AC3E}">
        <p14:creationId xmlns:p14="http://schemas.microsoft.com/office/powerpoint/2010/main" val="157570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C9ABB-0068-5EE8-479C-D02F33D135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4879A2-F701-3A9C-9CE8-9BB40103245F}"/>
              </a:ext>
            </a:extLst>
          </p:cNvPr>
          <p:cNvSpPr>
            <a:spLocks noGrp="1"/>
          </p:cNvSpPr>
          <p:nvPr>
            <p:ph type="title"/>
          </p:nvPr>
        </p:nvSpPr>
        <p:spPr>
          <a:xfrm>
            <a:off x="317500" y="365906"/>
            <a:ext cx="10515600" cy="615295"/>
          </a:xfrm>
        </p:spPr>
        <p:txBody>
          <a:bodyPr/>
          <a:lstStyle/>
          <a:p>
            <a:pPr algn="l"/>
            <a:r>
              <a:rPr lang="en-ZA" sz="2800" dirty="0"/>
              <a:t>Specific agreed actions by WSAs Group 2c (2)</a:t>
            </a:r>
          </a:p>
        </p:txBody>
      </p:sp>
      <p:sp>
        <p:nvSpPr>
          <p:cNvPr id="4" name="Text Placeholder 3">
            <a:extLst>
              <a:ext uri="{FF2B5EF4-FFF2-40B4-BE49-F238E27FC236}">
                <a16:creationId xmlns:a16="http://schemas.microsoft.com/office/drawing/2014/main" id="{E66D26E2-0BBE-28FE-519F-F97AFCE6EACA}"/>
              </a:ext>
            </a:extLst>
          </p:cNvPr>
          <p:cNvSpPr>
            <a:spLocks noGrp="1"/>
          </p:cNvSpPr>
          <p:nvPr>
            <p:ph type="body" sz="quarter" idx="10"/>
          </p:nvPr>
        </p:nvSpPr>
        <p:spPr>
          <a:xfrm>
            <a:off x="198966" y="981201"/>
            <a:ext cx="11557000" cy="3886200"/>
          </a:xfrm>
        </p:spPr>
        <p:txBody>
          <a:bodyPr/>
          <a:lstStyle/>
          <a:p>
            <a:pPr marL="0" indent="0" algn="just">
              <a:lnSpc>
                <a:spcPct val="107000"/>
              </a:lnSpc>
              <a:spcAft>
                <a:spcPts val="800"/>
              </a:spcAft>
              <a:buNone/>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action plans for the municipalities in Group 2c must also include: </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A"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to partner with private sector and civil society where possible and feasible to improve service delivery and to protect infrastructure (e.g. PPP, collaboration with industry), supported by the Strategic Water Sector Partnership Network and Water Partnership Office (ongoing)</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A"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should plan to invest a portion of revenue for Infrastructure renewal</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A"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should engage with their communities to address non-payment (ongoing)</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A"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must focus on upskilling of existing staff with support of training bodies </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A"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to consider long-term planning (20y)</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A"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to assess possibility of obtaining direct feed from Eskom for their water and sanitation infrastructure to enable exemption from loadshedding</a:t>
            </a:r>
            <a:r>
              <a:rPr lang="en-ZA"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10490" indent="0" algn="just">
              <a:spcAft>
                <a:spcPts val="1800"/>
              </a:spcAft>
              <a:buNone/>
            </a:pPr>
            <a:endParaRPr lang="en-ZA" sz="2400" dirty="0">
              <a:effectLst/>
              <a:latin typeface="Times New Roman" panose="02020603050405020304" pitchFamily="18" charset="0"/>
              <a:ea typeface="Times New Roman" panose="02020603050405020304" pitchFamily="18" charset="0"/>
            </a:endParaRPr>
          </a:p>
          <a:p>
            <a:endParaRPr lang="en-ZA" dirty="0"/>
          </a:p>
        </p:txBody>
      </p:sp>
      <p:sp>
        <p:nvSpPr>
          <p:cNvPr id="2" name="Slide Number Placeholder 1">
            <a:extLst>
              <a:ext uri="{FF2B5EF4-FFF2-40B4-BE49-F238E27FC236}">
                <a16:creationId xmlns:a16="http://schemas.microsoft.com/office/drawing/2014/main" id="{9B6A6F0B-08EA-F7A2-A2CA-5282200EF06C}"/>
              </a:ext>
            </a:extLst>
          </p:cNvPr>
          <p:cNvSpPr>
            <a:spLocks noGrp="1"/>
          </p:cNvSpPr>
          <p:nvPr>
            <p:ph type="sldNum" sz="quarter" idx="4294967295"/>
          </p:nvPr>
        </p:nvSpPr>
        <p:spPr>
          <a:xfrm>
            <a:off x="9347200" y="6356350"/>
            <a:ext cx="2844800" cy="365125"/>
          </a:xfrm>
          <a:prstGeom prst="rect">
            <a:avLst/>
          </a:prstGeom>
        </p:spPr>
        <p:txBody>
          <a:bodyPr/>
          <a:lstStyle/>
          <a:p>
            <a:pPr>
              <a:defRPr/>
            </a:pPr>
            <a:fld id="{A353EDE0-7BCA-4CDF-9A43-1C4B031A103C}" type="slidenum">
              <a:rPr lang="en-US" smtClean="0"/>
              <a:pPr>
                <a:defRPr/>
              </a:pPr>
              <a:t>10</a:t>
            </a:fld>
            <a:endParaRPr lang="en-US"/>
          </a:p>
        </p:txBody>
      </p:sp>
    </p:spTree>
    <p:extLst>
      <p:ext uri="{BB962C8B-B14F-4D97-AF65-F5344CB8AC3E}">
        <p14:creationId xmlns:p14="http://schemas.microsoft.com/office/powerpoint/2010/main" val="116984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CE397-5EBA-7EE4-F9B7-40FA0F8B5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12AB6-92DF-AA95-C6ED-791964082495}"/>
              </a:ext>
            </a:extLst>
          </p:cNvPr>
          <p:cNvSpPr>
            <a:spLocks noGrp="1"/>
          </p:cNvSpPr>
          <p:nvPr>
            <p:ph type="title"/>
          </p:nvPr>
        </p:nvSpPr>
        <p:spPr>
          <a:xfrm>
            <a:off x="571827" y="2813705"/>
            <a:ext cx="10968531" cy="615295"/>
          </a:xfrm>
        </p:spPr>
        <p:txBody>
          <a:bodyPr/>
          <a:lstStyle/>
          <a:p>
            <a:r>
              <a:rPr lang="en-US" sz="2800" dirty="0"/>
              <a:t>Progress of Group 2c against agreed actions</a:t>
            </a:r>
            <a:endParaRPr lang="en-ZA" sz="2800" dirty="0"/>
          </a:p>
        </p:txBody>
      </p:sp>
    </p:spTree>
    <p:extLst>
      <p:ext uri="{BB962C8B-B14F-4D97-AF65-F5344CB8AC3E}">
        <p14:creationId xmlns:p14="http://schemas.microsoft.com/office/powerpoint/2010/main" val="39745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25231-0455-AE27-E805-FDB9A2B1D40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06A04-966B-0B9C-77FA-AF2FB18D80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D5328B22-E076-8B46-A128-11B8B00A8C2B}"/>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graphicFrame>
        <p:nvGraphicFramePr>
          <p:cNvPr id="14" name="Chart 13">
            <a:extLst>
              <a:ext uri="{FF2B5EF4-FFF2-40B4-BE49-F238E27FC236}">
                <a16:creationId xmlns:a16="http://schemas.microsoft.com/office/drawing/2014/main" id="{6DAD5C50-D512-3E86-06EA-F00465602874}"/>
              </a:ext>
            </a:extLst>
          </p:cNvPr>
          <p:cNvGraphicFramePr/>
          <p:nvPr/>
        </p:nvGraphicFramePr>
        <p:xfrm>
          <a:off x="1679793" y="937683"/>
          <a:ext cx="9185275"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78E3B95-DF4D-25FF-AF75-6707E26E36FB}"/>
              </a:ext>
            </a:extLst>
          </p:cNvPr>
          <p:cNvSpPr txBox="1"/>
          <p:nvPr/>
        </p:nvSpPr>
        <p:spPr>
          <a:xfrm>
            <a:off x="94592" y="387892"/>
            <a:ext cx="118497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Responses received from Water Services Authorities regarding 2024 summit actions</a:t>
            </a:r>
          </a:p>
        </p:txBody>
      </p:sp>
    </p:spTree>
    <p:extLst>
      <p:ext uri="{BB962C8B-B14F-4D97-AF65-F5344CB8AC3E}">
        <p14:creationId xmlns:p14="http://schemas.microsoft.com/office/powerpoint/2010/main" val="390479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17E4E-9A86-9DA9-DD6D-961BE47BB3B7}"/>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16302C5B-A244-6881-A8F3-2319E20FD17F}"/>
              </a:ext>
            </a:extLst>
          </p:cNvPr>
          <p:cNvSpPr>
            <a:spLocks noGrp="1" noChangeArrowheads="1"/>
          </p:cNvSpPr>
          <p:nvPr>
            <p:ph type="title"/>
          </p:nvPr>
        </p:nvSpPr>
        <p:spPr bwMode="auto">
          <a:xfrm>
            <a:off x="285750" y="172001"/>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2c: WSAs r</a:t>
            </a:r>
            <a:r>
              <a:rPr lang="en-US" altLang="en-US" sz="1800" dirty="0">
                <a:solidFill>
                  <a:srgbClr val="424242"/>
                </a:solidFill>
                <a:latin typeface="Arial" panose="020B0604020202020204" pitchFamily="34" charset="0"/>
                <a:cs typeface="Arial" panose="020B0604020202020204" pitchFamily="34" charset="0"/>
              </a:rPr>
              <a:t>eport on </a:t>
            </a: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WSP function is ringfenced or has been ringfenced since the summit or in process (25 out of 27)</a:t>
            </a:r>
            <a:endParaRPr kumimoji="0" lang="en-US" alt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96136614-5315-7BDF-3252-A487E57A7E91}"/>
              </a:ext>
            </a:extLst>
          </p:cNvPr>
          <p:cNvGraphicFramePr/>
          <p:nvPr>
            <p:extLst>
              <p:ext uri="{D42A27DB-BD31-4B8C-83A1-F6EECF244321}">
                <p14:modId xmlns:p14="http://schemas.microsoft.com/office/powerpoint/2010/main" val="1400660265"/>
              </p:ext>
            </p:extLst>
          </p:nvPr>
        </p:nvGraphicFramePr>
        <p:xfrm>
          <a:off x="213360" y="874664"/>
          <a:ext cx="118364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707636F4-C520-7628-FEE9-B49F40312FA6}"/>
              </a:ext>
            </a:extLst>
          </p:cNvPr>
          <p:cNvSpPr txBox="1"/>
          <p:nvPr/>
        </p:nvSpPr>
        <p:spPr>
          <a:xfrm>
            <a:off x="5933440" y="818332"/>
            <a:ext cx="5972810"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12% of WSAs in Group 2c reported ringfencing of WSP function subsequent to 2024 Summit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32% of WSAs in Group 2c reported that WSP function was ringfenced prior to Summit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52 % of WSAs in Group 2c reported that WSP were being ringfenced due to other reforms or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4% of WSAs in Group 2c didn’t report on ringfencing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191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32552-36F5-9A26-4F28-CF6FE0440AB9}"/>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AA0DABA6-8337-49B2-3ECF-383832FA9C18}"/>
              </a:ext>
            </a:extLst>
          </p:cNvPr>
          <p:cNvSpPr>
            <a:spLocks noGrp="1" noChangeArrowheads="1"/>
          </p:cNvSpPr>
          <p:nvPr>
            <p:ph type="title"/>
          </p:nvPr>
        </p:nvSpPr>
        <p:spPr bwMode="auto">
          <a:xfrm>
            <a:off x="314326" y="323273"/>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2c: WSAs r</a:t>
            </a:r>
            <a:r>
              <a:rPr lang="en-US" altLang="en-US" sz="1800" dirty="0">
                <a:solidFill>
                  <a:srgbClr val="424242"/>
                </a:solidFill>
                <a:latin typeface="Arial" panose="020B0604020202020204" pitchFamily="34" charset="0"/>
                <a:cs typeface="Arial" panose="020B0604020202020204" pitchFamily="34" charset="0"/>
              </a:rPr>
              <a:t>eport on Systems Act Section 78  process for water and sanitation services </a:t>
            </a:r>
            <a:br>
              <a:rPr lang="en-US" altLang="en-US" sz="1800" dirty="0">
                <a:solidFill>
                  <a:srgbClr val="424242"/>
                </a:solidFill>
                <a:latin typeface="Arial" panose="020B0604020202020204" pitchFamily="34" charset="0"/>
                <a:cs typeface="Arial" panose="020B0604020202020204" pitchFamily="34" charset="0"/>
              </a:rPr>
            </a:b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(25 out of 27)</a:t>
            </a:r>
            <a:endParaRPr kumimoji="0" lang="en-US" alt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4F6C7C7E-891A-0042-AF12-5F83F565AB72}"/>
              </a:ext>
            </a:extLst>
          </p:cNvPr>
          <p:cNvGraphicFramePr/>
          <p:nvPr>
            <p:extLst>
              <p:ext uri="{D42A27DB-BD31-4B8C-83A1-F6EECF244321}">
                <p14:modId xmlns:p14="http://schemas.microsoft.com/office/powerpoint/2010/main" val="1159857076"/>
              </p:ext>
            </p:extLst>
          </p:nvPr>
        </p:nvGraphicFramePr>
        <p:xfrm>
          <a:off x="211139" y="969604"/>
          <a:ext cx="11826874" cy="541866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CEC72B92-F62F-88DF-E6BE-21F70554E5BD}"/>
              </a:ext>
            </a:extLst>
          </p:cNvPr>
          <p:cNvSpPr txBox="1"/>
          <p:nvPr/>
        </p:nvSpPr>
        <p:spPr>
          <a:xfrm>
            <a:off x="5120006" y="810083"/>
            <a:ext cx="6814820"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28% of WSAs in Group 2c reported that the Section 78 process for water and sanitation services has been approved and being implemented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16% of WSAs in Group 2c reported that the Section 78 process for water and sanitation services has been approved by Council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12% of WSAs in Group 2c reported Section 78 process was underway (Draft)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44% of WSAs in Group 2c reported no section 78 process is being undertaken for water and sanitation services</a:t>
            </a:r>
          </a:p>
        </p:txBody>
      </p:sp>
    </p:spTree>
    <p:extLst>
      <p:ext uri="{BB962C8B-B14F-4D97-AF65-F5344CB8AC3E}">
        <p14:creationId xmlns:p14="http://schemas.microsoft.com/office/powerpoint/2010/main" val="257862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89F7D-CC4F-A81F-819F-1A80CC1DAD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9BF7D-2BA7-A173-9970-236C9F304C0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2F5ECD44-7A82-2778-E06D-14C88834DE20}"/>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757C8D9E-B3BC-41AE-28BC-FE2072A4BD6F}"/>
              </a:ext>
            </a:extLst>
          </p:cNvPr>
          <p:cNvSpPr txBox="1"/>
          <p:nvPr/>
        </p:nvSpPr>
        <p:spPr>
          <a:xfrm>
            <a:off x="147978" y="136525"/>
            <a:ext cx="11610268" cy="646331"/>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2c: WSAs r</a:t>
            </a:r>
            <a:r>
              <a:rPr lang="en-US" altLang="en-US" sz="1800" b="1" dirty="0">
                <a:solidFill>
                  <a:srgbClr val="424242"/>
                </a:solidFill>
                <a:latin typeface="Arial" panose="020B0604020202020204" pitchFamily="34" charset="0"/>
                <a:cs typeface="Arial" panose="020B0604020202020204" pitchFamily="34" charset="0"/>
              </a:rPr>
              <a:t>eport on </a:t>
            </a:r>
            <a:r>
              <a:rPr lang="en-ZA" sz="1800" b="1" dirty="0">
                <a:latin typeface="Arial" panose="020B0604020202020204" pitchFamily="34" charset="0"/>
                <a:cs typeface="Arial" panose="020B0604020202020204" pitchFamily="34" charset="0"/>
              </a:rPr>
              <a:t>likelihood of compliance to Regulation 3630 in terms of registration of all treatment works and process controllers by June 2025 as required </a:t>
            </a:r>
            <a:r>
              <a:rPr kumimoji="0" lang="en-US" altLang="en-US" sz="1800" b="1" i="0" u="none" strike="noStrike" cap="none" normalizeH="0" baseline="0" dirty="0">
                <a:ln>
                  <a:noFill/>
                </a:ln>
                <a:solidFill>
                  <a:srgbClr val="424242"/>
                </a:solidFill>
                <a:effectLst/>
                <a:latin typeface="Arial" panose="020B0604020202020204" pitchFamily="34" charset="0"/>
                <a:cs typeface="Arial" panose="020B0604020202020204" pitchFamily="34" charset="0"/>
              </a:rPr>
              <a:t> (25 out of 27)</a:t>
            </a: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60234F0E-33A9-2668-28E9-4C55A86F95B6}"/>
              </a:ext>
            </a:extLst>
          </p:cNvPr>
          <p:cNvGraphicFramePr/>
          <p:nvPr/>
        </p:nvGraphicFramePr>
        <p:xfrm>
          <a:off x="147978"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7FAC01E9-5DA8-0ED7-136F-86910F1B5318}"/>
              </a:ext>
            </a:extLst>
          </p:cNvPr>
          <p:cNvPicPr>
            <a:picLocks noChangeAspect="1"/>
          </p:cNvPicPr>
          <p:nvPr/>
        </p:nvPicPr>
        <p:blipFill>
          <a:blip r:embed="rId3"/>
          <a:stretch>
            <a:fillRect/>
          </a:stretch>
        </p:blipFill>
        <p:spPr>
          <a:xfrm>
            <a:off x="7151558" y="1123416"/>
            <a:ext cx="4892464" cy="548688"/>
          </a:xfrm>
          <a:prstGeom prst="rect">
            <a:avLst/>
          </a:prstGeom>
        </p:spPr>
      </p:pic>
      <p:sp>
        <p:nvSpPr>
          <p:cNvPr id="9" name="Flowchart: Connector 8">
            <a:extLst>
              <a:ext uri="{FF2B5EF4-FFF2-40B4-BE49-F238E27FC236}">
                <a16:creationId xmlns:a16="http://schemas.microsoft.com/office/drawing/2014/main" id="{72C84C31-5ED3-E77D-C216-684FB85AFF82}"/>
              </a:ext>
            </a:extLst>
          </p:cNvPr>
          <p:cNvSpPr/>
          <p:nvPr/>
        </p:nvSpPr>
        <p:spPr>
          <a:xfrm>
            <a:off x="8452338" y="1887415"/>
            <a:ext cx="187570" cy="257908"/>
          </a:xfrm>
          <a:prstGeom prst="flowChartConnector">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Flowchart: Connector 11">
            <a:extLst>
              <a:ext uri="{FF2B5EF4-FFF2-40B4-BE49-F238E27FC236}">
                <a16:creationId xmlns:a16="http://schemas.microsoft.com/office/drawing/2014/main" id="{F8A7A7B6-FBB4-7888-37E4-C7E8077D6C04}"/>
              </a:ext>
            </a:extLst>
          </p:cNvPr>
          <p:cNvSpPr/>
          <p:nvPr/>
        </p:nvSpPr>
        <p:spPr>
          <a:xfrm>
            <a:off x="8909022" y="1892695"/>
            <a:ext cx="187570" cy="257908"/>
          </a:xfrm>
          <a:prstGeom prst="flowChartConnector">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Flowchart: Connector 12">
            <a:extLst>
              <a:ext uri="{FF2B5EF4-FFF2-40B4-BE49-F238E27FC236}">
                <a16:creationId xmlns:a16="http://schemas.microsoft.com/office/drawing/2014/main" id="{6188BC0B-7A2C-0D5B-8F75-4C2BF5276AA7}"/>
              </a:ext>
            </a:extLst>
          </p:cNvPr>
          <p:cNvSpPr/>
          <p:nvPr/>
        </p:nvSpPr>
        <p:spPr>
          <a:xfrm>
            <a:off x="9366737" y="1887415"/>
            <a:ext cx="187570" cy="257908"/>
          </a:xfrm>
          <a:prstGeom prst="flowChartConnector">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E45186A1-46D3-2F8B-A539-F7DA8C23C7C4}"/>
              </a:ext>
            </a:extLst>
          </p:cNvPr>
          <p:cNvSpPr txBox="1"/>
          <p:nvPr/>
        </p:nvSpPr>
        <p:spPr>
          <a:xfrm>
            <a:off x="10562492" y="1887415"/>
            <a:ext cx="1195754" cy="369332"/>
          </a:xfrm>
          <a:prstGeom prst="rect">
            <a:avLst/>
          </a:prstGeom>
          <a:noFill/>
        </p:spPr>
        <p:txBody>
          <a:bodyPr wrap="square" rtlCol="0">
            <a:spAutoFit/>
          </a:bodyPr>
          <a:lstStyle/>
          <a:p>
            <a:r>
              <a:rPr lang="en-ZA" dirty="0">
                <a:solidFill>
                  <a:schemeClr val="tx2"/>
                </a:solidFill>
              </a:rPr>
              <a:t>Ave 4</a:t>
            </a:r>
          </a:p>
        </p:txBody>
      </p:sp>
      <p:sp>
        <p:nvSpPr>
          <p:cNvPr id="15" name="Flowchart: Connector 14">
            <a:extLst>
              <a:ext uri="{FF2B5EF4-FFF2-40B4-BE49-F238E27FC236}">
                <a16:creationId xmlns:a16="http://schemas.microsoft.com/office/drawing/2014/main" id="{86AF40D4-EE66-322D-7681-E4E741927883}"/>
              </a:ext>
            </a:extLst>
          </p:cNvPr>
          <p:cNvSpPr/>
          <p:nvPr/>
        </p:nvSpPr>
        <p:spPr>
          <a:xfrm>
            <a:off x="8452338" y="2375852"/>
            <a:ext cx="187570" cy="257908"/>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6" name="Flowchart: Connector 15">
            <a:extLst>
              <a:ext uri="{FF2B5EF4-FFF2-40B4-BE49-F238E27FC236}">
                <a16:creationId xmlns:a16="http://schemas.microsoft.com/office/drawing/2014/main" id="{8781CC27-6D48-02E5-9AFB-81B517C869E0}"/>
              </a:ext>
            </a:extLst>
          </p:cNvPr>
          <p:cNvSpPr/>
          <p:nvPr/>
        </p:nvSpPr>
        <p:spPr>
          <a:xfrm>
            <a:off x="8909022" y="2365060"/>
            <a:ext cx="187570" cy="257908"/>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7" name="Flowchart: Connector 16">
            <a:extLst>
              <a:ext uri="{FF2B5EF4-FFF2-40B4-BE49-F238E27FC236}">
                <a16:creationId xmlns:a16="http://schemas.microsoft.com/office/drawing/2014/main" id="{C57A5A82-F40C-167D-3782-2F908D98FB65}"/>
              </a:ext>
            </a:extLst>
          </p:cNvPr>
          <p:cNvSpPr/>
          <p:nvPr/>
        </p:nvSpPr>
        <p:spPr>
          <a:xfrm>
            <a:off x="9366737" y="2375852"/>
            <a:ext cx="187570" cy="257908"/>
          </a:xfrm>
          <a:prstGeom prst="flowChartConnector">
            <a:avLst/>
          </a:prstGeom>
          <a:gradFill>
            <a:gsLst>
              <a:gs pos="0">
                <a:srgbClr val="C00000"/>
              </a:gs>
              <a:gs pos="42000">
                <a:schemeClr val="accent2">
                  <a:lumMod val="40000"/>
                  <a:lumOff val="60000"/>
                </a:schemeClr>
              </a:gs>
              <a:gs pos="100000">
                <a:schemeClr val="accent2">
                  <a:lumMod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158CF653-4051-78FB-7433-B90405298C26}"/>
              </a:ext>
            </a:extLst>
          </p:cNvPr>
          <p:cNvSpPr txBox="1"/>
          <p:nvPr/>
        </p:nvSpPr>
        <p:spPr>
          <a:xfrm>
            <a:off x="10550769" y="2358617"/>
            <a:ext cx="1195754" cy="369332"/>
          </a:xfrm>
          <a:prstGeom prst="rect">
            <a:avLst/>
          </a:prstGeom>
          <a:noFill/>
        </p:spPr>
        <p:txBody>
          <a:bodyPr wrap="square" rtlCol="0">
            <a:spAutoFit/>
          </a:bodyPr>
          <a:lstStyle/>
          <a:p>
            <a:r>
              <a:rPr lang="en-ZA" dirty="0">
                <a:solidFill>
                  <a:srgbClr val="C00000"/>
                </a:solidFill>
              </a:rPr>
              <a:t>Ave 3,6</a:t>
            </a:r>
          </a:p>
        </p:txBody>
      </p:sp>
      <p:sp>
        <p:nvSpPr>
          <p:cNvPr id="6" name="Flowchart: Connector 5">
            <a:extLst>
              <a:ext uri="{FF2B5EF4-FFF2-40B4-BE49-F238E27FC236}">
                <a16:creationId xmlns:a16="http://schemas.microsoft.com/office/drawing/2014/main" id="{C20F0D4A-DC43-20F1-D407-95BFABB680E3}"/>
              </a:ext>
            </a:extLst>
          </p:cNvPr>
          <p:cNvSpPr/>
          <p:nvPr/>
        </p:nvSpPr>
        <p:spPr>
          <a:xfrm>
            <a:off x="9823421" y="1887415"/>
            <a:ext cx="187570" cy="257908"/>
          </a:xfrm>
          <a:prstGeom prst="flowChartConnector">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103BE8A7-32DA-BF60-ECE7-85B2006F369D}"/>
              </a:ext>
            </a:extLst>
          </p:cNvPr>
          <p:cNvSpPr txBox="1"/>
          <p:nvPr/>
        </p:nvSpPr>
        <p:spPr>
          <a:xfrm>
            <a:off x="8275978" y="3145786"/>
            <a:ext cx="367999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–through Drop Reports</a:t>
            </a:r>
          </a:p>
        </p:txBody>
      </p:sp>
    </p:spTree>
    <p:extLst>
      <p:ext uri="{BB962C8B-B14F-4D97-AF65-F5344CB8AC3E}">
        <p14:creationId xmlns:p14="http://schemas.microsoft.com/office/powerpoint/2010/main" val="245694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DEEEA-B3FB-BE4C-9C34-451C92EA96A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446B01-A478-4BC3-9CCC-A257C4DB6F4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6340B602-8E58-05E9-9DB5-885FE380F7E8}"/>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2642FA12-0B07-4E24-4709-A8EAF97696FC}"/>
              </a:ext>
            </a:extLst>
          </p:cNvPr>
          <p:cNvSpPr txBox="1"/>
          <p:nvPr/>
        </p:nvSpPr>
        <p:spPr>
          <a:xfrm>
            <a:off x="147978" y="136525"/>
            <a:ext cx="11610268" cy="646331"/>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2c: WSAs progress r</a:t>
            </a:r>
            <a:r>
              <a:rPr lang="en-US" altLang="en-US" sz="1800" b="1" dirty="0">
                <a:solidFill>
                  <a:srgbClr val="424242"/>
                </a:solidFill>
                <a:latin typeface="Arial" panose="020B0604020202020204" pitchFamily="34" charset="0"/>
                <a:cs typeface="Arial" panose="020B0604020202020204" pitchFamily="34" charset="0"/>
              </a:rPr>
              <a:t>eport on </a:t>
            </a:r>
            <a:r>
              <a:rPr lang="en-ZA" sz="1800" b="1" dirty="0">
                <a:latin typeface="Arial" panose="020B0604020202020204" pitchFamily="34" charset="0"/>
                <a:cs typeface="Arial" panose="020B0604020202020204" pitchFamily="34" charset="0"/>
              </a:rPr>
              <a:t>registration of plant data and Process </a:t>
            </a:r>
            <a:r>
              <a:rPr lang="en-ZA" b="1" dirty="0">
                <a:latin typeface="Arial" panose="020B0604020202020204" pitchFamily="34" charset="0"/>
                <a:cs typeface="Arial" panose="020B0604020202020204" pitchFamily="34" charset="0"/>
              </a:rPr>
              <a:t>C</a:t>
            </a:r>
            <a:r>
              <a:rPr lang="en-ZA" sz="1800" b="1" dirty="0">
                <a:latin typeface="Arial" panose="020B0604020202020204" pitchFamily="34" charset="0"/>
                <a:cs typeface="Arial" panose="020B0604020202020204" pitchFamily="34" charset="0"/>
              </a:rPr>
              <a:t>ontrollers (PCs) on th</a:t>
            </a:r>
            <a:r>
              <a:rPr lang="en-ZA" b="1" dirty="0">
                <a:latin typeface="Arial" panose="020B0604020202020204" pitchFamily="34" charset="0"/>
                <a:cs typeface="Arial" panose="020B0604020202020204" pitchFamily="34" charset="0"/>
              </a:rPr>
              <a:t>e Integrated Regulatory Information System </a:t>
            </a:r>
            <a:r>
              <a:rPr kumimoji="0" lang="en-US" altLang="en-US" sz="1800" b="1" i="0" u="none" strike="noStrike" cap="none" normalizeH="0" baseline="0" dirty="0">
                <a:ln>
                  <a:noFill/>
                </a:ln>
                <a:solidFill>
                  <a:srgbClr val="424242"/>
                </a:solidFill>
                <a:effectLst/>
                <a:latin typeface="Arial" panose="020B0604020202020204" pitchFamily="34" charset="0"/>
                <a:cs typeface="Arial" panose="020B0604020202020204" pitchFamily="34" charset="0"/>
              </a:rPr>
              <a:t>(25 out of 27)</a:t>
            </a: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CCFAC52B-0DA2-1881-269F-A613C0D3648F}"/>
              </a:ext>
            </a:extLst>
          </p:cNvPr>
          <p:cNvGraphicFramePr/>
          <p:nvPr/>
        </p:nvGraphicFramePr>
        <p:xfrm>
          <a:off x="147978"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97151A2-81AF-4096-1A3E-C6CE3C895279}"/>
              </a:ext>
            </a:extLst>
          </p:cNvPr>
          <p:cNvSpPr txBox="1"/>
          <p:nvPr/>
        </p:nvSpPr>
        <p:spPr>
          <a:xfrm>
            <a:off x="8150578" y="828592"/>
            <a:ext cx="4018844" cy="5909310"/>
          </a:xfrm>
          <a:prstGeom prst="rect">
            <a:avLst/>
          </a:prstGeom>
          <a:noFill/>
        </p:spPr>
        <p:txBody>
          <a:bodyPr wrap="square" rtlCol="0">
            <a:spAutoFit/>
          </a:bodyP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56% of WSAs in Group 2c reported all plants successfully registered</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28% of WSAs in Group 2c reported majority of plants successfully registered</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12% of WSAs in Group 2c reported challenges in registering plants</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44% of WSAs in Group 2c reported all PC and supervisors successfully registered</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44% of WSAs in Group 2c reported majority of PCs and supervisors successfully registered</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8% of WSAs in Group 2c reported challenges in registering PCs</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1 </a:t>
            </a:r>
            <a:r>
              <a:rPr lang="en-ZA" dirty="0" err="1">
                <a:latin typeface="Arial" panose="020B0604020202020204" pitchFamily="34" charset="0"/>
                <a:cs typeface="Arial" panose="020B0604020202020204" pitchFamily="34" charset="0"/>
              </a:rPr>
              <a:t>WSA</a:t>
            </a:r>
            <a:r>
              <a:rPr lang="en-ZA" dirty="0">
                <a:latin typeface="Arial" panose="020B0604020202020204" pitchFamily="34" charset="0"/>
                <a:cs typeface="Arial" panose="020B0604020202020204" pitchFamily="34" charset="0"/>
              </a:rPr>
              <a:t> did not report against this required action for both the plant and PC registration</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87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DB092-3ED9-45A4-DE86-A758C143B2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387204-C020-FC7C-B2E0-BE6E2F20A534}"/>
              </a:ext>
            </a:extLst>
          </p:cNvPr>
          <p:cNvSpPr>
            <a:spLocks noGrp="1"/>
          </p:cNvSpPr>
          <p:nvPr>
            <p:ph type="sldNum" sz="quarter" idx="12"/>
          </p:nvPr>
        </p:nvSpPr>
        <p:spPr/>
        <p:txBody>
          <a:bodyPr/>
          <a:lstStyle/>
          <a:p>
            <a:pPr>
              <a:defRPr/>
            </a:pPr>
            <a:fld id="{A353EDE0-7BCA-4CDF-9A43-1C4B031A103C}" type="slidenum">
              <a:rPr lang="en-US" smtClean="0"/>
              <a:pPr>
                <a:defRPr/>
              </a:pPr>
              <a:t>17</a:t>
            </a:fld>
            <a:endParaRPr lang="en-US"/>
          </a:p>
        </p:txBody>
      </p:sp>
      <p:sp>
        <p:nvSpPr>
          <p:cNvPr id="3" name="Rectangle 1">
            <a:extLst>
              <a:ext uri="{FF2B5EF4-FFF2-40B4-BE49-F238E27FC236}">
                <a16:creationId xmlns:a16="http://schemas.microsoft.com/office/drawing/2014/main" id="{38EBEE30-306A-E970-E013-5102D9B26B24}"/>
              </a:ext>
            </a:extLst>
          </p:cNvPr>
          <p:cNvSpPr txBox="1">
            <a:spLocks noChangeArrowheads="1"/>
          </p:cNvSpPr>
          <p:nvPr/>
        </p:nvSpPr>
        <p:spPr bwMode="auto">
          <a:xfrm>
            <a:off x="147355" y="360172"/>
            <a:ext cx="116205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2c: WSAs report on </a:t>
            </a:r>
            <a:r>
              <a:rPr lang="en-ZA" sz="1800" b="1" dirty="0">
                <a:latin typeface="Arial" panose="020B0604020202020204" pitchFamily="34" charset="0"/>
                <a:cs typeface="Arial" panose="020B0604020202020204" pitchFamily="34" charset="0"/>
              </a:rPr>
              <a:t>addressing Non-Revenue Water </a:t>
            </a:r>
            <a:r>
              <a:rPr lang="en-US" altLang="en-US" sz="1800" b="1" dirty="0">
                <a:solidFill>
                  <a:srgbClr val="424242"/>
                </a:solidFill>
                <a:latin typeface="Arial" panose="020B0604020202020204" pitchFamily="34" charset="0"/>
                <a:cs typeface="Arial" panose="020B0604020202020204" pitchFamily="34" charset="0"/>
              </a:rPr>
              <a:t> (25 out of 27)</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D7421213-C169-E7E6-F0BB-EFF5CE9F6DF7}"/>
              </a:ext>
            </a:extLst>
          </p:cNvPr>
          <p:cNvGraphicFramePr/>
          <p:nvPr>
            <p:extLst>
              <p:ext uri="{D42A27DB-BD31-4B8C-83A1-F6EECF244321}">
                <p14:modId xmlns:p14="http://schemas.microsoft.com/office/powerpoint/2010/main" val="1407078455"/>
              </p:ext>
            </p:extLst>
          </p:nvPr>
        </p:nvGraphicFramePr>
        <p:xfrm>
          <a:off x="147355" y="86800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4478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0546B-3092-B12C-9B7E-F148BA8D4C8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B05227-5251-2122-0AB3-DA9FE8540C6B}"/>
              </a:ext>
            </a:extLst>
          </p:cNvPr>
          <p:cNvSpPr>
            <a:spLocks noGrp="1"/>
          </p:cNvSpPr>
          <p:nvPr>
            <p:ph type="sldNum" sz="quarter" idx="12"/>
          </p:nvPr>
        </p:nvSpPr>
        <p:spPr/>
        <p:txBody>
          <a:bodyPr/>
          <a:lstStyle/>
          <a:p>
            <a:pPr>
              <a:defRPr/>
            </a:pPr>
            <a:fld id="{A353EDE0-7BCA-4CDF-9A43-1C4B031A103C}" type="slidenum">
              <a:rPr lang="en-US" smtClean="0"/>
              <a:pPr>
                <a:defRPr/>
              </a:pPr>
              <a:t>18</a:t>
            </a:fld>
            <a:endParaRPr lang="en-US"/>
          </a:p>
        </p:txBody>
      </p:sp>
      <p:sp>
        <p:nvSpPr>
          <p:cNvPr id="3" name="Rectangle 1">
            <a:extLst>
              <a:ext uri="{FF2B5EF4-FFF2-40B4-BE49-F238E27FC236}">
                <a16:creationId xmlns:a16="http://schemas.microsoft.com/office/drawing/2014/main" id="{2DE04A65-4906-A88B-213D-301E1C53CB09}"/>
              </a:ext>
            </a:extLst>
          </p:cNvPr>
          <p:cNvSpPr txBox="1">
            <a:spLocks noChangeArrowheads="1"/>
          </p:cNvSpPr>
          <p:nvPr/>
        </p:nvSpPr>
        <p:spPr bwMode="auto">
          <a:xfrm>
            <a:off x="147355" y="360172"/>
            <a:ext cx="116205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2c: WSAs progress report on </a:t>
            </a:r>
            <a:r>
              <a:rPr lang="en-ZA" sz="1800" b="1" dirty="0">
                <a:latin typeface="Arial" panose="020B0604020202020204" pitchFamily="34" charset="0"/>
                <a:cs typeface="Arial" panose="020B0604020202020204" pitchFamily="34" charset="0"/>
              </a:rPr>
              <a:t>joint catchment risk abatement planning </a:t>
            </a:r>
            <a:r>
              <a:rPr lang="en-US" altLang="en-US" sz="1800" b="1" dirty="0">
                <a:solidFill>
                  <a:srgbClr val="424242"/>
                </a:solidFill>
                <a:latin typeface="Arial" panose="020B0604020202020204" pitchFamily="34" charset="0"/>
                <a:cs typeface="Arial" panose="020B0604020202020204" pitchFamily="34" charset="0"/>
              </a:rPr>
              <a:t>(25 out of 27)</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2A02ADB9-B236-0029-5DF9-D59A1DB8807D}"/>
              </a:ext>
            </a:extLst>
          </p:cNvPr>
          <p:cNvGraphicFramePr/>
          <p:nvPr>
            <p:extLst>
              <p:ext uri="{D42A27DB-BD31-4B8C-83A1-F6EECF244321}">
                <p14:modId xmlns:p14="http://schemas.microsoft.com/office/powerpoint/2010/main" val="4006594808"/>
              </p:ext>
            </p:extLst>
          </p:nvPr>
        </p:nvGraphicFramePr>
        <p:xfrm>
          <a:off x="147355" y="86800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392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91685-5722-505B-81A6-8D3447E6EBE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2757D7-817D-1E04-F09F-0486FFAFD85F}"/>
              </a:ext>
            </a:extLst>
          </p:cNvPr>
          <p:cNvSpPr>
            <a:spLocks noGrp="1"/>
          </p:cNvSpPr>
          <p:nvPr>
            <p:ph type="sldNum" sz="quarter" idx="12"/>
          </p:nvPr>
        </p:nvSpPr>
        <p:spPr/>
        <p:txBody>
          <a:bodyPr/>
          <a:lstStyle/>
          <a:p>
            <a:pPr>
              <a:defRPr/>
            </a:pPr>
            <a:fld id="{A353EDE0-7BCA-4CDF-9A43-1C4B031A103C}" type="slidenum">
              <a:rPr lang="en-US" smtClean="0"/>
              <a:pPr>
                <a:defRPr/>
              </a:pPr>
              <a:t>19</a:t>
            </a:fld>
            <a:endParaRPr lang="en-US"/>
          </a:p>
        </p:txBody>
      </p:sp>
      <p:sp>
        <p:nvSpPr>
          <p:cNvPr id="3" name="Rectangle 1">
            <a:extLst>
              <a:ext uri="{FF2B5EF4-FFF2-40B4-BE49-F238E27FC236}">
                <a16:creationId xmlns:a16="http://schemas.microsoft.com/office/drawing/2014/main" id="{E2D0EECA-D179-52C2-FCF9-65D85B1EF0BD}"/>
              </a:ext>
            </a:extLst>
          </p:cNvPr>
          <p:cNvSpPr txBox="1">
            <a:spLocks noChangeArrowheads="1"/>
          </p:cNvSpPr>
          <p:nvPr/>
        </p:nvSpPr>
        <p:spPr bwMode="auto">
          <a:xfrm>
            <a:off x="147355" y="221673"/>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2c: WSAs progress report on </a:t>
            </a:r>
            <a:r>
              <a:rPr lang="en-ZA" sz="1800" b="1" dirty="0">
                <a:latin typeface="Arial" panose="020B0604020202020204" pitchFamily="34" charset="0"/>
                <a:cs typeface="Arial" panose="020B0604020202020204" pitchFamily="34" charset="0"/>
              </a:rPr>
              <a:t>updating risk register with underperformance </a:t>
            </a:r>
            <a:r>
              <a:rPr lang="en-ZA" sz="1800" b="1" dirty="0" err="1">
                <a:latin typeface="Arial" panose="020B0604020202020204" pitchFamily="34" charset="0"/>
                <a:cs typeface="Arial" panose="020B0604020202020204" pitchFamily="34" charset="0"/>
              </a:rPr>
              <a:t>KPAs</a:t>
            </a:r>
            <a:r>
              <a:rPr lang="en-ZA" sz="1800" b="1" dirty="0">
                <a:latin typeface="Arial" panose="020B0604020202020204" pitchFamily="34" charset="0"/>
                <a:cs typeface="Arial" panose="020B0604020202020204" pitchFamily="34" charset="0"/>
              </a:rPr>
              <a:t> identified in the Drop Reports </a:t>
            </a:r>
            <a:r>
              <a:rPr lang="en-US" altLang="en-US" sz="1800" b="1" dirty="0">
                <a:solidFill>
                  <a:srgbClr val="424242"/>
                </a:solidFill>
                <a:latin typeface="Arial" panose="020B0604020202020204" pitchFamily="34" charset="0"/>
                <a:cs typeface="Arial" panose="020B0604020202020204" pitchFamily="34" charset="0"/>
              </a:rPr>
              <a:t>(25 out of 27)</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AC9BD84C-BC82-8AB8-9C7C-B63B8B584756}"/>
              </a:ext>
            </a:extLst>
          </p:cNvPr>
          <p:cNvGraphicFramePr/>
          <p:nvPr>
            <p:extLst>
              <p:ext uri="{D42A27DB-BD31-4B8C-83A1-F6EECF244321}">
                <p14:modId xmlns:p14="http://schemas.microsoft.com/office/powerpoint/2010/main" val="954110825"/>
              </p:ext>
            </p:extLst>
          </p:nvPr>
        </p:nvGraphicFramePr>
        <p:xfrm>
          <a:off x="147355" y="86800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046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F1C8F-A79F-D35D-F49B-2F5B98011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48F88-075E-2623-0C95-B8AD32239402}"/>
              </a:ext>
            </a:extLst>
          </p:cNvPr>
          <p:cNvSpPr>
            <a:spLocks noGrp="1"/>
          </p:cNvSpPr>
          <p:nvPr>
            <p:ph type="title"/>
          </p:nvPr>
        </p:nvSpPr>
        <p:spPr>
          <a:xfrm>
            <a:off x="276835" y="272456"/>
            <a:ext cx="11365675" cy="540371"/>
          </a:xfrm>
        </p:spPr>
        <p:txBody>
          <a:bodyPr/>
          <a:lstStyle/>
          <a:p>
            <a:pPr algn="l"/>
            <a:r>
              <a:rPr lang="en-ZA" sz="2400" b="1" dirty="0"/>
              <a:t>Agenda for Groups 2a-2d work</a:t>
            </a:r>
          </a:p>
        </p:txBody>
      </p:sp>
      <p:sp>
        <p:nvSpPr>
          <p:cNvPr id="3" name="Content Placeholder 2">
            <a:extLst>
              <a:ext uri="{FF2B5EF4-FFF2-40B4-BE49-F238E27FC236}">
                <a16:creationId xmlns:a16="http://schemas.microsoft.com/office/drawing/2014/main" id="{C90BF754-63F7-97A9-2B20-6F5CD5ECF2AC}"/>
              </a:ext>
            </a:extLst>
          </p:cNvPr>
          <p:cNvSpPr>
            <a:spLocks noGrp="1"/>
          </p:cNvSpPr>
          <p:nvPr>
            <p:ph idx="1"/>
          </p:nvPr>
        </p:nvSpPr>
        <p:spPr>
          <a:xfrm>
            <a:off x="276835" y="812827"/>
            <a:ext cx="11610365" cy="4881614"/>
          </a:xfrm>
        </p:spPr>
        <p:txBody>
          <a:bodyPr/>
          <a:lstStyle/>
          <a:p>
            <a:pPr marL="457200" indent="-457200">
              <a:spcBef>
                <a:spcPts val="600"/>
              </a:spcBef>
              <a:buFont typeface="+mj-lt"/>
              <a:buAutoNum type="arabicPeriod"/>
              <a:defRPr/>
            </a:pPr>
            <a:r>
              <a:rPr lang="en-US" altLang="en-US" sz="2000" dirty="0"/>
              <a:t>Presentation to group by DWS on progress with implementation of the 2024 Summit resolutions for each group  </a:t>
            </a:r>
          </a:p>
          <a:p>
            <a:pPr marL="457200" indent="-457200">
              <a:spcBef>
                <a:spcPts val="600"/>
              </a:spcBef>
              <a:buFont typeface="+mj-lt"/>
              <a:buAutoNum type="arabicPeriod"/>
              <a:defRPr/>
            </a:pPr>
            <a:r>
              <a:rPr lang="en-US" altLang="en-US" sz="2000" dirty="0"/>
              <a:t>Input by sector expert</a:t>
            </a:r>
          </a:p>
          <a:p>
            <a:pPr marL="457200" indent="-457200">
              <a:spcBef>
                <a:spcPts val="600"/>
              </a:spcBef>
              <a:buFont typeface="+mj-lt"/>
              <a:buAutoNum type="arabicPeriod"/>
              <a:defRPr/>
            </a:pPr>
            <a:r>
              <a:rPr lang="en-US" altLang="en-US" sz="2000" dirty="0"/>
              <a:t>Discussion on DWS presentation</a:t>
            </a:r>
          </a:p>
          <a:p>
            <a:pPr marL="914400" lvl="1" indent="-452438">
              <a:spcBef>
                <a:spcPts val="300"/>
              </a:spcBef>
              <a:buFont typeface="+mj-lt"/>
              <a:buAutoNum type="alphaLcParenR"/>
              <a:defRPr/>
            </a:pPr>
            <a:r>
              <a:rPr lang="en-US" altLang="en-US" sz="1800" dirty="0"/>
              <a:t>Does the group agree that the presentation is an accurate description of progress?</a:t>
            </a:r>
          </a:p>
          <a:p>
            <a:pPr marL="914400" lvl="1" indent="-452438">
              <a:spcBef>
                <a:spcPts val="300"/>
              </a:spcBef>
              <a:buFont typeface="+mj-lt"/>
              <a:buAutoNum type="alphaLcParenR"/>
              <a:defRPr/>
            </a:pPr>
            <a:r>
              <a:rPr lang="en-US" altLang="en-US" sz="1800" dirty="0"/>
              <a:t>Where there is a lack of progress, what are the causes? </a:t>
            </a:r>
          </a:p>
          <a:p>
            <a:pPr marL="914400" lvl="1" indent="-452438">
              <a:spcBef>
                <a:spcPts val="300"/>
              </a:spcBef>
              <a:buFont typeface="+mj-lt"/>
              <a:buAutoNum type="alphaLcParenR"/>
              <a:defRPr/>
            </a:pPr>
            <a:r>
              <a:rPr lang="en-US" altLang="en-US" sz="1800" dirty="0"/>
              <a:t>What should be done to accelerate implementation?</a:t>
            </a:r>
          </a:p>
          <a:p>
            <a:pPr marL="914400" lvl="1" indent="-452438">
              <a:spcBef>
                <a:spcPts val="300"/>
              </a:spcBef>
              <a:buFont typeface="+mj-lt"/>
              <a:buAutoNum type="alphaLcParenR"/>
              <a:defRPr/>
            </a:pPr>
            <a:r>
              <a:rPr lang="en-US" altLang="en-US" sz="1800" dirty="0"/>
              <a:t>Is there a common understanding of what is meant by ‘ringfencing’?</a:t>
            </a:r>
          </a:p>
          <a:p>
            <a:pPr marL="914400" lvl="1" indent="-452438">
              <a:spcBef>
                <a:spcPts val="300"/>
              </a:spcBef>
              <a:buFont typeface="+mj-lt"/>
              <a:buAutoNum type="alphaLcParenR"/>
              <a:defRPr/>
            </a:pPr>
            <a:r>
              <a:rPr lang="en-US" altLang="en-US" sz="1800" dirty="0"/>
              <a:t>Are all municipalities moving towards obtaining Council approval for ringfencing and implementing ringfencing?</a:t>
            </a:r>
          </a:p>
          <a:p>
            <a:pPr marL="914400" lvl="1" indent="-452438">
              <a:spcBef>
                <a:spcPts val="300"/>
              </a:spcBef>
              <a:buFont typeface="+mj-lt"/>
              <a:buAutoNum type="alphaLcParenR"/>
              <a:defRPr/>
            </a:pPr>
            <a:r>
              <a:rPr lang="en-US" altLang="en-US" sz="1800" dirty="0"/>
              <a:t>Have all municipalities created a separation between the water service authority and water service provider as required by the Water Services Act? Is a service level agreement in place between the WSA and the WSP?</a:t>
            </a:r>
          </a:p>
          <a:p>
            <a:pPr marL="914400" lvl="1" indent="-452438">
              <a:spcBef>
                <a:spcPts val="300"/>
              </a:spcBef>
              <a:buFont typeface="+mj-lt"/>
              <a:buAutoNum type="alphaLcParenR"/>
              <a:defRPr/>
            </a:pPr>
            <a:r>
              <a:rPr lang="en-US" altLang="en-US" sz="1800" dirty="0"/>
              <a:t>Are municipalities planning MSA Section 78 processes where necessary?</a:t>
            </a:r>
          </a:p>
          <a:p>
            <a:pPr marL="914400" lvl="1" indent="-452438">
              <a:spcBef>
                <a:spcPts val="300"/>
              </a:spcBef>
              <a:buFont typeface="+mj-lt"/>
              <a:buAutoNum type="alphaLcParenR"/>
              <a:defRPr/>
            </a:pPr>
            <a:r>
              <a:rPr lang="en-US" altLang="en-US" sz="1800" dirty="0"/>
              <a:t>Are municipalities prioritizing providing access to a basic level of service to communities without such access?</a:t>
            </a:r>
          </a:p>
          <a:p>
            <a:pPr marL="457200" indent="-457200">
              <a:spcBef>
                <a:spcPts val="600"/>
              </a:spcBef>
              <a:buFont typeface="+mj-lt"/>
              <a:buAutoNum type="arabicPeriod"/>
              <a:defRPr/>
            </a:pPr>
            <a:r>
              <a:rPr lang="en-US" altLang="en-US" sz="2000" dirty="0"/>
              <a:t>Adjustments to presentation to be made to plenary</a:t>
            </a:r>
          </a:p>
          <a:p>
            <a:pPr marL="457200" indent="-457200">
              <a:spcBef>
                <a:spcPts val="600"/>
              </a:spcBef>
              <a:buFont typeface="+mj-lt"/>
              <a:buAutoNum type="arabicPeriod"/>
              <a:defRPr/>
            </a:pPr>
            <a:endParaRPr lang="en-US" altLang="en-US" sz="2000" dirty="0"/>
          </a:p>
          <a:p>
            <a:pPr marL="457200" indent="-457200">
              <a:spcBef>
                <a:spcPts val="600"/>
              </a:spcBef>
              <a:buFont typeface="+mj-lt"/>
              <a:buAutoNum type="arabicPeriod"/>
              <a:defRPr/>
            </a:pPr>
            <a:endParaRPr lang="en-US" altLang="en-US" sz="2000" dirty="0"/>
          </a:p>
          <a:p>
            <a:pPr marL="457200" indent="-457200">
              <a:spcBef>
                <a:spcPts val="600"/>
              </a:spcBef>
              <a:buFont typeface="+mj-lt"/>
              <a:buAutoNum type="arabicPeriod"/>
              <a:defRPr/>
            </a:pPr>
            <a:endParaRPr lang="en-US" altLang="en-US" sz="2000" dirty="0"/>
          </a:p>
          <a:p>
            <a:pPr marL="457200" indent="-457200">
              <a:spcBef>
                <a:spcPts val="600"/>
              </a:spcBef>
              <a:buFont typeface="+mj-lt"/>
              <a:buAutoNum type="arabicPeriod"/>
              <a:defRPr/>
            </a:pPr>
            <a:endParaRPr lang="en-US" altLang="en-US" sz="2000" dirty="0"/>
          </a:p>
        </p:txBody>
      </p:sp>
      <p:sp>
        <p:nvSpPr>
          <p:cNvPr id="4" name="Slide Number Placeholder 3">
            <a:extLst>
              <a:ext uri="{FF2B5EF4-FFF2-40B4-BE49-F238E27FC236}">
                <a16:creationId xmlns:a16="http://schemas.microsoft.com/office/drawing/2014/main" id="{5561FC9C-936B-30F0-105D-81A37646A890}"/>
              </a:ext>
            </a:extLst>
          </p:cNvPr>
          <p:cNvSpPr>
            <a:spLocks noGrp="1"/>
          </p:cNvSpPr>
          <p:nvPr>
            <p:ph type="sldNum" sz="quarter" idx="12"/>
          </p:nvPr>
        </p:nvSpPr>
        <p:spPr>
          <a:xfrm>
            <a:off x="9955021" y="6320272"/>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116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0886ED-3205-D303-970D-78CF59AA9403}"/>
              </a:ext>
            </a:extLst>
          </p:cNvPr>
          <p:cNvSpPr>
            <a:spLocks noGrp="1"/>
          </p:cNvSpPr>
          <p:nvPr>
            <p:ph type="sldNum" sz="quarter" idx="12"/>
          </p:nvPr>
        </p:nvSpPr>
        <p:spPr/>
        <p:txBody>
          <a:bodyPr/>
          <a:lstStyle/>
          <a:p>
            <a:pPr>
              <a:defRPr/>
            </a:pPr>
            <a:fld id="{A353EDE0-7BCA-4CDF-9A43-1C4B031A103C}" type="slidenum">
              <a:rPr lang="en-US" smtClean="0"/>
              <a:pPr>
                <a:defRPr/>
              </a:pPr>
              <a:t>20</a:t>
            </a:fld>
            <a:endParaRPr lang="en-US"/>
          </a:p>
        </p:txBody>
      </p:sp>
      <p:sp>
        <p:nvSpPr>
          <p:cNvPr id="4" name="TextBox 3">
            <a:extLst>
              <a:ext uri="{FF2B5EF4-FFF2-40B4-BE49-F238E27FC236}">
                <a16:creationId xmlns:a16="http://schemas.microsoft.com/office/drawing/2014/main" id="{AC6B4C61-3504-2B48-E193-1A0AA118FA99}"/>
              </a:ext>
            </a:extLst>
          </p:cNvPr>
          <p:cNvSpPr txBox="1"/>
          <p:nvPr/>
        </p:nvSpPr>
        <p:spPr>
          <a:xfrm>
            <a:off x="0" y="238246"/>
            <a:ext cx="12056534" cy="369332"/>
          </a:xfrm>
          <a:prstGeom prst="rect">
            <a:avLst/>
          </a:prstGeom>
          <a:solidFill>
            <a:srgbClr val="FFFFFF"/>
          </a:solidFill>
        </p:spPr>
        <p:txBody>
          <a:bodyPr wrap="square">
            <a:spAutoFit/>
          </a:body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2c: </a:t>
            </a:r>
            <a:r>
              <a:rPr lang="en-US" altLang="en-US" b="1" dirty="0">
                <a:solidFill>
                  <a:srgbClr val="424242"/>
                </a:solidFill>
                <a:latin typeface="Arial" panose="020B0604020202020204" pitchFamily="34" charset="0"/>
                <a:cs typeface="Arial" panose="020B0604020202020204" pitchFamily="34" charset="0"/>
              </a:rPr>
              <a:t>P</a:t>
            </a:r>
            <a:r>
              <a:rPr lang="en-ZA" sz="1800" b="1" dirty="0" err="1">
                <a:latin typeface="Arial" panose="020B0604020202020204" pitchFamily="34" charset="0"/>
                <a:cs typeface="Arial" panose="020B0604020202020204" pitchFamily="34" charset="0"/>
              </a:rPr>
              <a:t>ercentage</a:t>
            </a:r>
            <a:r>
              <a:rPr lang="en-ZA" sz="1800" b="1" dirty="0">
                <a:latin typeface="Arial" panose="020B0604020202020204" pitchFamily="34" charset="0"/>
                <a:cs typeface="Arial" panose="020B0604020202020204" pitchFamily="34" charset="0"/>
              </a:rPr>
              <a:t> revenue being invested for infrastructure renewal per annum </a:t>
            </a:r>
            <a:r>
              <a:rPr lang="en-US" altLang="en-US" sz="1800" b="1" dirty="0">
                <a:solidFill>
                  <a:srgbClr val="424242"/>
                </a:solidFill>
                <a:latin typeface="Arial" panose="020B0604020202020204" pitchFamily="34" charset="0"/>
                <a:cs typeface="Arial" panose="020B0604020202020204" pitchFamily="34" charset="0"/>
              </a:rPr>
              <a:t>(25 out of 27)</a:t>
            </a:r>
            <a:endParaRPr lang="en-US" altLang="en-US" sz="1800" b="1" dirty="0">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350B8959-6167-3A58-AF49-AA52F03F716F}"/>
              </a:ext>
            </a:extLst>
          </p:cNvPr>
          <p:cNvGraphicFramePr/>
          <p:nvPr/>
        </p:nvGraphicFramePr>
        <p:xfrm>
          <a:off x="462845" y="884577"/>
          <a:ext cx="7665156" cy="450709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AB9D4A4B-D9BB-0E76-8DEB-309CD9952BDA}"/>
              </a:ext>
            </a:extLst>
          </p:cNvPr>
          <p:cNvSpPr txBox="1"/>
          <p:nvPr/>
        </p:nvSpPr>
        <p:spPr>
          <a:xfrm>
            <a:off x="7303911" y="884577"/>
            <a:ext cx="4425244" cy="5909310"/>
          </a:xfrm>
          <a:prstGeom prst="rect">
            <a:avLst/>
          </a:prstGeom>
          <a:noFill/>
        </p:spPr>
        <p:txBody>
          <a:bodyPr wrap="square" rtlCol="0">
            <a:spAutoFit/>
          </a:bodyPr>
          <a:lstStyle/>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12% of WSAs in Group 2c indicated that the requested information has not been determined</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4% of WSAs in Group 2c reported 0% investment of revenue for renewal per annum</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32% of WSAs in Group 2c reported investment below 5% of revenue for renewal per annum</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20% of WSAs in Group 2c reported investment between 5 and 10% of revenue for renewal per annum</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16% of WSAs in Group 2c reported investment between 20 and 30% of revenue for renewal per annum</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8% of WSAs in Group 2c reported investment between 30 and 40% of revenue for renewal per annum</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p:txBody>
      </p:sp>
      <p:sp>
        <p:nvSpPr>
          <p:cNvPr id="3" name="TextBox 2">
            <a:extLst>
              <a:ext uri="{FF2B5EF4-FFF2-40B4-BE49-F238E27FC236}">
                <a16:creationId xmlns:a16="http://schemas.microsoft.com/office/drawing/2014/main" id="{2FE3E823-86B3-4FCA-1DCB-95E167CF27C5}"/>
              </a:ext>
            </a:extLst>
          </p:cNvPr>
          <p:cNvSpPr txBox="1"/>
          <p:nvPr/>
        </p:nvSpPr>
        <p:spPr>
          <a:xfrm>
            <a:off x="1970428" y="5207001"/>
            <a:ext cx="367999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–through Drop Reports</a:t>
            </a:r>
          </a:p>
        </p:txBody>
      </p:sp>
    </p:spTree>
    <p:extLst>
      <p:ext uri="{BB962C8B-B14F-4D97-AF65-F5344CB8AC3E}">
        <p14:creationId xmlns:p14="http://schemas.microsoft.com/office/powerpoint/2010/main" val="78188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30D47-2335-61DD-3394-9D4260D5913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9A4591-F6E3-554A-88B7-57118B0BCD78}"/>
              </a:ext>
            </a:extLst>
          </p:cNvPr>
          <p:cNvSpPr>
            <a:spLocks noGrp="1"/>
          </p:cNvSpPr>
          <p:nvPr>
            <p:ph type="sldNum" sz="quarter" idx="12"/>
          </p:nvPr>
        </p:nvSpPr>
        <p:spPr/>
        <p:txBody>
          <a:bodyPr/>
          <a:lstStyle/>
          <a:p>
            <a:pPr>
              <a:defRPr/>
            </a:pPr>
            <a:fld id="{A353EDE0-7BCA-4CDF-9A43-1C4B031A103C}" type="slidenum">
              <a:rPr lang="en-US" smtClean="0"/>
              <a:pPr>
                <a:defRPr/>
              </a:pPr>
              <a:t>21</a:t>
            </a:fld>
            <a:endParaRPr lang="en-US"/>
          </a:p>
        </p:txBody>
      </p:sp>
      <p:sp>
        <p:nvSpPr>
          <p:cNvPr id="3" name="Rectangle 1">
            <a:extLst>
              <a:ext uri="{FF2B5EF4-FFF2-40B4-BE49-F238E27FC236}">
                <a16:creationId xmlns:a16="http://schemas.microsoft.com/office/drawing/2014/main" id="{D04F4651-CAC4-72C0-A61C-C27412535432}"/>
              </a:ext>
            </a:extLst>
          </p:cNvPr>
          <p:cNvSpPr txBox="1">
            <a:spLocks noChangeArrowheads="1"/>
          </p:cNvSpPr>
          <p:nvPr/>
        </p:nvSpPr>
        <p:spPr bwMode="auto">
          <a:xfrm>
            <a:off x="147355" y="221673"/>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2c: WSAs progress report on </a:t>
            </a:r>
            <a:r>
              <a:rPr lang="en-ZA" sz="1800" b="1" dirty="0">
                <a:latin typeface="Arial" panose="020B0604020202020204" pitchFamily="34" charset="0"/>
                <a:cs typeface="Arial" panose="020B0604020202020204" pitchFamily="34" charset="0"/>
              </a:rPr>
              <a:t>improving the condition of wastewater systems identified as poor </a:t>
            </a:r>
            <a:r>
              <a:rPr lang="en-US" altLang="en-US" sz="1800" b="1" dirty="0">
                <a:solidFill>
                  <a:srgbClr val="424242"/>
                </a:solidFill>
                <a:latin typeface="Arial" panose="020B0604020202020204" pitchFamily="34" charset="0"/>
                <a:cs typeface="Arial" panose="020B0604020202020204" pitchFamily="34" charset="0"/>
              </a:rPr>
              <a:t>(26 out of 27)</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44F42C2B-E0EA-6D87-D2F4-53FA6EE7E7F3}"/>
              </a:ext>
            </a:extLst>
          </p:cNvPr>
          <p:cNvGraphicFramePr/>
          <p:nvPr>
            <p:extLst>
              <p:ext uri="{D42A27DB-BD31-4B8C-83A1-F6EECF244321}">
                <p14:modId xmlns:p14="http://schemas.microsoft.com/office/powerpoint/2010/main" val="3306678863"/>
              </p:ext>
            </p:extLst>
          </p:nvPr>
        </p:nvGraphicFramePr>
        <p:xfrm>
          <a:off x="147355" y="932139"/>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7500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9D602-55BA-97F4-A4AA-57025CC19F36}"/>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74B72BBD-2814-1D26-6FA1-E2699D04419F}"/>
              </a:ext>
            </a:extLst>
          </p:cNvPr>
          <p:cNvSpPr>
            <a:spLocks noGrp="1" noChangeArrowheads="1"/>
          </p:cNvSpPr>
          <p:nvPr>
            <p:ph type="title"/>
          </p:nvPr>
        </p:nvSpPr>
        <p:spPr bwMode="auto">
          <a:xfrm>
            <a:off x="142639" y="3669102"/>
            <a:ext cx="5377870"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2c: WSAs r</a:t>
            </a:r>
            <a:r>
              <a:rPr lang="en-US" altLang="en-US" sz="1800" dirty="0">
                <a:solidFill>
                  <a:srgbClr val="424242"/>
                </a:solidFill>
                <a:latin typeface="Arial" panose="020B0604020202020204" pitchFamily="34" charset="0"/>
                <a:cs typeface="Arial" panose="020B0604020202020204" pitchFamily="34" charset="0"/>
              </a:rPr>
              <a:t>eport on measures taken to improve financial management of </a:t>
            </a:r>
            <a:r>
              <a:rPr lang="en-US" altLang="en-US" sz="1800" dirty="0" err="1">
                <a:solidFill>
                  <a:srgbClr val="424242"/>
                </a:solidFill>
                <a:latin typeface="Arial" panose="020B0604020202020204" pitchFamily="34" charset="0"/>
                <a:cs typeface="Arial" panose="020B0604020202020204" pitchFamily="34" charset="0"/>
              </a:rPr>
              <a:t>WSS</a:t>
            </a:r>
            <a:r>
              <a:rPr lang="en-US" altLang="en-US" sz="1800" dirty="0">
                <a:solidFill>
                  <a:srgbClr val="424242"/>
                </a:solidFill>
                <a:latin typeface="Arial" panose="020B0604020202020204" pitchFamily="34" charset="0"/>
                <a:cs typeface="Arial" panose="020B0604020202020204" pitchFamily="34" charset="0"/>
              </a:rPr>
              <a:t> function</a:t>
            </a:r>
            <a:br>
              <a:rPr lang="en-US" altLang="en-US" sz="1800" dirty="0">
                <a:solidFill>
                  <a:srgbClr val="424242"/>
                </a:solidFill>
                <a:latin typeface="Arial" panose="020B0604020202020204" pitchFamily="34" charset="0"/>
                <a:cs typeface="Arial" panose="020B0604020202020204" pitchFamily="34" charset="0"/>
              </a:rPr>
            </a:b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(26 out of 27)</a:t>
            </a:r>
            <a:endParaRPr kumimoji="0" lang="en-US" alt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02401A8D-9FC8-924F-836B-C91D2469D147}"/>
              </a:ext>
            </a:extLst>
          </p:cNvPr>
          <p:cNvGraphicFramePr/>
          <p:nvPr/>
        </p:nvGraphicFramePr>
        <p:xfrm>
          <a:off x="171685" y="738996"/>
          <a:ext cx="11907426" cy="556020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BD6AF532-2D3C-7222-87CD-066D0FD7DC8F}"/>
              </a:ext>
            </a:extLst>
          </p:cNvPr>
          <p:cNvSpPr txBox="1"/>
          <p:nvPr/>
        </p:nvSpPr>
        <p:spPr>
          <a:xfrm>
            <a:off x="314324" y="1028343"/>
            <a:ext cx="6639631" cy="3416320"/>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35% of WSAs in Group 2c indicated community engagement and meetings </a:t>
            </a:r>
            <a:r>
              <a:rPr lang="en-US" dirty="0">
                <a:solidFill>
                  <a:prstClr val="black"/>
                </a:solidFill>
                <a:latin typeface="Arial" panose="020B0604020202020204" pitchFamily="34" charset="0"/>
                <a:cs typeface="Arial" panose="020B0604020202020204" pitchFamily="34" charset="0"/>
              </a:rPr>
              <a:t>as measures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improve financial management</a:t>
            </a:r>
          </a:p>
          <a:p>
            <a:pPr marL="285750" indent="-285750" algn="just">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35% indicated implementation of revenue and credit policies </a:t>
            </a:r>
            <a:r>
              <a:rPr lang="en-US" dirty="0">
                <a:solidFill>
                  <a:prstClr val="black"/>
                </a:solidFill>
                <a:latin typeface="Arial" panose="020B0604020202020204" pitchFamily="34" charset="0"/>
                <a:cs typeface="Arial" panose="020B0604020202020204" pitchFamily="34" charset="0"/>
              </a:rPr>
              <a:t>as measures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improve financial management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15% of WSAs indicated review of Revenue and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WCDM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Strategies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15% of WSAs in Group 2c indicated installation of prepaid meters whilst 3% indicated replacement of meters as measures to improve financial management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Arial" panose="020B0604020202020204" pitchFamily="34" charset="0"/>
                <a:cs typeface="Arial" panose="020B0604020202020204" pitchFamily="34" charset="0"/>
              </a:rPr>
              <a:t>12% of WSAs in Group 2c indicated the use of incentives to reduce historic debt and to increase revenue collection</a:t>
            </a:r>
          </a:p>
        </p:txBody>
      </p:sp>
      <p:sp>
        <p:nvSpPr>
          <p:cNvPr id="2" name="Rectangle 1">
            <a:extLst>
              <a:ext uri="{FF2B5EF4-FFF2-40B4-BE49-F238E27FC236}">
                <a16:creationId xmlns:a16="http://schemas.microsoft.com/office/drawing/2014/main" id="{66CB335B-7455-C9B2-F729-A9946A134F93}"/>
              </a:ext>
            </a:extLst>
          </p:cNvPr>
          <p:cNvSpPr txBox="1">
            <a:spLocks noChangeArrowheads="1"/>
          </p:cNvSpPr>
          <p:nvPr/>
        </p:nvSpPr>
        <p:spPr bwMode="auto">
          <a:xfrm>
            <a:off x="285750" y="146564"/>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2100" b="1"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dirty="0">
                <a:solidFill>
                  <a:srgbClr val="424242"/>
                </a:solidFill>
                <a:latin typeface="Arial" panose="020B0604020202020204" pitchFamily="34" charset="0"/>
                <a:cs typeface="Arial" panose="020B0604020202020204" pitchFamily="34" charset="0"/>
              </a:rPr>
              <a:t>Group 2c: WSAs report on measures taken to improve financial management of </a:t>
            </a:r>
            <a:r>
              <a:rPr lang="en-US" altLang="en-US" sz="1800" dirty="0" err="1">
                <a:solidFill>
                  <a:srgbClr val="424242"/>
                </a:solidFill>
                <a:latin typeface="Arial" panose="020B0604020202020204" pitchFamily="34" charset="0"/>
                <a:cs typeface="Arial" panose="020B0604020202020204" pitchFamily="34" charset="0"/>
              </a:rPr>
              <a:t>WSS</a:t>
            </a:r>
            <a:r>
              <a:rPr lang="en-US" altLang="en-US" sz="1800" dirty="0">
                <a:solidFill>
                  <a:srgbClr val="424242"/>
                </a:solidFill>
                <a:latin typeface="Arial" panose="020B0604020202020204" pitchFamily="34" charset="0"/>
                <a:cs typeface="Arial" panose="020B0604020202020204" pitchFamily="34" charset="0"/>
              </a:rPr>
              <a:t> function</a:t>
            </a:r>
            <a:br>
              <a:rPr lang="en-US" altLang="en-US" sz="1800" dirty="0">
                <a:solidFill>
                  <a:srgbClr val="424242"/>
                </a:solidFill>
                <a:latin typeface="Arial" panose="020B0604020202020204" pitchFamily="34" charset="0"/>
                <a:cs typeface="Arial" panose="020B0604020202020204" pitchFamily="34" charset="0"/>
              </a:rPr>
            </a:br>
            <a:r>
              <a:rPr lang="en-US" altLang="en-US" sz="1800" dirty="0">
                <a:solidFill>
                  <a:srgbClr val="424242"/>
                </a:solidFill>
                <a:latin typeface="Arial" panose="020B0604020202020204" pitchFamily="34" charset="0"/>
                <a:cs typeface="Arial" panose="020B0604020202020204" pitchFamily="34" charset="0"/>
              </a:rPr>
              <a:t>(26 out of 27)</a:t>
            </a: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223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B3D14-F00E-90CE-4F97-598143E6C694}"/>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42DBF514-E8C4-9A81-6140-7618FAF102F2}"/>
              </a:ext>
            </a:extLst>
          </p:cNvPr>
          <p:cNvSpPr>
            <a:spLocks noGrp="1" noChangeArrowheads="1"/>
          </p:cNvSpPr>
          <p:nvPr>
            <p:ph type="title"/>
          </p:nvPr>
        </p:nvSpPr>
        <p:spPr bwMode="auto">
          <a:xfrm>
            <a:off x="314326" y="323273"/>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2c: WSAs r</a:t>
            </a:r>
            <a:r>
              <a:rPr lang="en-US" altLang="en-US" sz="1800" dirty="0">
                <a:solidFill>
                  <a:srgbClr val="424242"/>
                </a:solidFill>
                <a:latin typeface="Arial" panose="020B0604020202020204" pitchFamily="34" charset="0"/>
                <a:cs typeface="Arial" panose="020B0604020202020204" pitchFamily="34" charset="0"/>
              </a:rPr>
              <a:t>eported measures implemented to upskill existing staff with support of training</a:t>
            </a:r>
            <a:br>
              <a:rPr lang="en-US" altLang="en-US" sz="1800" dirty="0">
                <a:solidFill>
                  <a:srgbClr val="424242"/>
                </a:solidFill>
                <a:latin typeface="Arial" panose="020B0604020202020204" pitchFamily="34" charset="0"/>
                <a:cs typeface="Arial" panose="020B0604020202020204" pitchFamily="34" charset="0"/>
              </a:rPr>
            </a:b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(26 out of 27)</a:t>
            </a:r>
            <a:endParaRPr kumimoji="0" lang="en-US" alt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049DCF0-EA20-D2B8-9643-6BE03AF1DAF2}"/>
              </a:ext>
            </a:extLst>
          </p:cNvPr>
          <p:cNvSpPr txBox="1"/>
          <p:nvPr/>
        </p:nvSpPr>
        <p:spPr>
          <a:xfrm>
            <a:off x="314326" y="1308271"/>
            <a:ext cx="11527718" cy="284693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ZA" dirty="0"/>
              <a:t>1 </a:t>
            </a:r>
            <a:r>
              <a:rPr lang="en-ZA" dirty="0" err="1"/>
              <a:t>WSA</a:t>
            </a:r>
            <a:r>
              <a:rPr lang="en-ZA" dirty="0"/>
              <a:t> in Group 2c indicated all supervisors have undergone NQF4 training </a:t>
            </a:r>
          </a:p>
          <a:p>
            <a:pPr marL="285750" indent="-285750">
              <a:spcBef>
                <a:spcPts val="600"/>
              </a:spcBef>
              <a:buFont typeface="Arial" panose="020B0604020202020204" pitchFamily="34" charset="0"/>
              <a:buChar char="•"/>
            </a:pPr>
            <a:r>
              <a:rPr lang="en-ZA" dirty="0"/>
              <a:t>2 WSAs in Group 2c indicated </a:t>
            </a:r>
            <a:r>
              <a:rPr lang="en-ZA" dirty="0" err="1"/>
              <a:t>NQF</a:t>
            </a:r>
            <a:r>
              <a:rPr lang="en-ZA" dirty="0"/>
              <a:t> 2 and 4 water and wastewater training in progress</a:t>
            </a:r>
          </a:p>
          <a:p>
            <a:pPr marL="285750" indent="-285750">
              <a:spcBef>
                <a:spcPts val="600"/>
              </a:spcBef>
              <a:buFont typeface="Arial" panose="020B0604020202020204" pitchFamily="34" charset="0"/>
              <a:buChar char="•"/>
            </a:pPr>
            <a:r>
              <a:rPr lang="en-ZA" dirty="0"/>
              <a:t>1 </a:t>
            </a:r>
            <a:r>
              <a:rPr lang="en-ZA" dirty="0" err="1"/>
              <a:t>WSA</a:t>
            </a:r>
            <a:r>
              <a:rPr lang="en-ZA" dirty="0"/>
              <a:t> in Group 2c indicated use of laboratory equipment training</a:t>
            </a:r>
          </a:p>
          <a:p>
            <a:pPr marL="285750" indent="-285750">
              <a:spcBef>
                <a:spcPts val="600"/>
              </a:spcBef>
              <a:buFont typeface="Arial" panose="020B0604020202020204" pitchFamily="34" charset="0"/>
              <a:buChar char="•"/>
            </a:pPr>
            <a:r>
              <a:rPr lang="en-ZA" dirty="0"/>
              <a:t>5 WSAs in Group 2c indicated implementation of annual skills plan</a:t>
            </a:r>
          </a:p>
          <a:p>
            <a:pPr marL="285750" indent="-285750">
              <a:spcBef>
                <a:spcPts val="600"/>
              </a:spcBef>
              <a:buFont typeface="Arial" panose="020B0604020202020204" pitchFamily="34" charset="0"/>
              <a:buChar char="•"/>
            </a:pPr>
            <a:r>
              <a:rPr lang="en-ZA" dirty="0"/>
              <a:t>1 </a:t>
            </a:r>
            <a:r>
              <a:rPr lang="en-ZA" dirty="0" err="1"/>
              <a:t>WSA</a:t>
            </a:r>
            <a:r>
              <a:rPr lang="en-ZA" dirty="0"/>
              <a:t> in Group 2c indicated that Rand Water has been appointed to conduct skills audit and to identify training needs</a:t>
            </a:r>
          </a:p>
          <a:p>
            <a:pPr marL="285750" indent="-285750">
              <a:spcBef>
                <a:spcPts val="600"/>
              </a:spcBef>
              <a:buFont typeface="Arial" panose="020B0604020202020204" pitchFamily="34" charset="0"/>
              <a:buChar char="•"/>
            </a:pPr>
            <a:r>
              <a:rPr lang="en-ZA" dirty="0"/>
              <a:t>1 </a:t>
            </a:r>
            <a:r>
              <a:rPr lang="en-ZA" dirty="0" err="1"/>
              <a:t>WSA</a:t>
            </a:r>
            <a:r>
              <a:rPr lang="en-ZA" dirty="0"/>
              <a:t> in Group 2c indicated collaboration with Umgeni </a:t>
            </a:r>
            <a:r>
              <a:rPr lang="en-ZA" dirty="0" err="1"/>
              <a:t>Uthukela</a:t>
            </a:r>
            <a:r>
              <a:rPr lang="en-ZA" dirty="0"/>
              <a:t> and skills plan development</a:t>
            </a:r>
          </a:p>
          <a:p>
            <a:pPr marL="285750" indent="-285750">
              <a:spcBef>
                <a:spcPts val="600"/>
              </a:spcBef>
              <a:buFont typeface="Arial" panose="020B0604020202020204" pitchFamily="34" charset="0"/>
              <a:buChar char="•"/>
            </a:pPr>
            <a:r>
              <a:rPr lang="en-ZA" dirty="0"/>
              <a:t>1 </a:t>
            </a:r>
            <a:r>
              <a:rPr lang="en-ZA" dirty="0" err="1"/>
              <a:t>WSA</a:t>
            </a:r>
            <a:r>
              <a:rPr lang="en-ZA" dirty="0"/>
              <a:t> in Group 2c indicated training can occur if there is budget</a:t>
            </a:r>
          </a:p>
          <a:p>
            <a:pPr marL="285750" indent="-285750">
              <a:spcBef>
                <a:spcPts val="600"/>
              </a:spcBef>
              <a:buFont typeface="Arial" panose="020B0604020202020204" pitchFamily="34" charset="0"/>
              <a:buChar char="•"/>
            </a:pPr>
            <a:r>
              <a:rPr lang="en-ZA" dirty="0"/>
              <a:t>5 WSAs reported no measures against this action</a:t>
            </a:r>
          </a:p>
        </p:txBody>
      </p:sp>
    </p:spTree>
    <p:extLst>
      <p:ext uri="{BB962C8B-B14F-4D97-AF65-F5344CB8AC3E}">
        <p14:creationId xmlns:p14="http://schemas.microsoft.com/office/powerpoint/2010/main" val="192354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DBDA3D-8C0B-F4FF-48FB-54BDF0497DA2}"/>
              </a:ext>
            </a:extLst>
          </p:cNvPr>
          <p:cNvSpPr>
            <a:spLocks noGrp="1"/>
          </p:cNvSpPr>
          <p:nvPr>
            <p:ph type="sldNum" sz="quarter" idx="12"/>
          </p:nvPr>
        </p:nvSpPr>
        <p:spPr/>
        <p:txBody>
          <a:bodyPr/>
          <a:lstStyle/>
          <a:p>
            <a:pPr>
              <a:defRPr/>
            </a:pPr>
            <a:fld id="{A353EDE0-7BCA-4CDF-9A43-1C4B031A103C}" type="slidenum">
              <a:rPr lang="en-US" smtClean="0"/>
              <a:pPr>
                <a:defRPr/>
              </a:pPr>
              <a:t>24</a:t>
            </a:fld>
            <a:endParaRPr lang="en-US"/>
          </a:p>
        </p:txBody>
      </p:sp>
      <p:sp>
        <p:nvSpPr>
          <p:cNvPr id="4" name="TextBox 3">
            <a:extLst>
              <a:ext uri="{FF2B5EF4-FFF2-40B4-BE49-F238E27FC236}">
                <a16:creationId xmlns:a16="http://schemas.microsoft.com/office/drawing/2014/main" id="{8879D182-A407-0F47-FC86-384F419CA2F5}"/>
              </a:ext>
            </a:extLst>
          </p:cNvPr>
          <p:cNvSpPr txBox="1"/>
          <p:nvPr/>
        </p:nvSpPr>
        <p:spPr>
          <a:xfrm>
            <a:off x="2656702" y="2481818"/>
            <a:ext cx="6878595" cy="1569660"/>
          </a:xfrm>
          <a:prstGeom prst="rect">
            <a:avLst/>
          </a:prstGeom>
          <a:noFill/>
        </p:spPr>
        <p:txBody>
          <a:bodyPr wrap="square">
            <a:spAutoFit/>
          </a:bodyPr>
          <a:lstStyle/>
          <a:p>
            <a:pPr algn="ctr"/>
            <a:r>
              <a:rPr lang="en-ZA" sz="2400" dirty="0">
                <a:solidFill>
                  <a:schemeClr val="tx2"/>
                </a:solidFill>
                <a:latin typeface="Arial" panose="020B0604020202020204" pitchFamily="34" charset="0"/>
                <a:cs typeface="Arial" panose="020B0604020202020204" pitchFamily="34" charset="0"/>
              </a:rPr>
              <a:t>Proposed new Regulatory Tools </a:t>
            </a:r>
          </a:p>
          <a:p>
            <a:pPr algn="ctr"/>
            <a:r>
              <a:rPr lang="en-ZA" sz="2400" dirty="0">
                <a:solidFill>
                  <a:schemeClr val="tx2"/>
                </a:solidFill>
                <a:latin typeface="Arial" panose="020B0604020202020204" pitchFamily="34" charset="0"/>
                <a:cs typeface="Arial" panose="020B0604020202020204" pitchFamily="34" charset="0"/>
              </a:rPr>
              <a:t>for </a:t>
            </a:r>
          </a:p>
          <a:p>
            <a:pPr algn="ctr"/>
            <a:r>
              <a:rPr lang="en-ZA" sz="2400" dirty="0">
                <a:solidFill>
                  <a:schemeClr val="tx2"/>
                </a:solidFill>
                <a:latin typeface="Arial" panose="020B0604020202020204" pitchFamily="34" charset="0"/>
                <a:cs typeface="Arial" panose="020B0604020202020204" pitchFamily="34" charset="0"/>
              </a:rPr>
              <a:t>For Municipal Water Supply and Sanitation Services</a:t>
            </a:r>
          </a:p>
        </p:txBody>
      </p:sp>
    </p:spTree>
    <p:extLst>
      <p:ext uri="{BB962C8B-B14F-4D97-AF65-F5344CB8AC3E}">
        <p14:creationId xmlns:p14="http://schemas.microsoft.com/office/powerpoint/2010/main" val="1000903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56C7-5F5E-3DFC-FCAA-D157F4D82D2E}"/>
              </a:ext>
            </a:extLst>
          </p:cNvPr>
          <p:cNvSpPr>
            <a:spLocks noGrp="1"/>
          </p:cNvSpPr>
          <p:nvPr>
            <p:ph type="title"/>
          </p:nvPr>
        </p:nvSpPr>
        <p:spPr>
          <a:xfrm>
            <a:off x="170688" y="129539"/>
            <a:ext cx="9887712" cy="535941"/>
          </a:xfrm>
        </p:spPr>
        <p:txBody>
          <a:bodyPr anchor="ctr">
            <a:normAutofit/>
          </a:bodyPr>
          <a:lstStyle/>
          <a:p>
            <a:pPr algn="l" defTabSz="914400" eaLnBrk="1" hangingPunct="1">
              <a:lnSpc>
                <a:spcPct val="90000"/>
              </a:lnSpc>
            </a:pPr>
            <a:r>
              <a:rPr lang="en-ZA" sz="2400" dirty="0">
                <a:solidFill>
                  <a:schemeClr val="tx1">
                    <a:lumMod val="50000"/>
                    <a:lumOff val="50000"/>
                  </a:schemeClr>
                </a:solidFill>
                <a:latin typeface="Arial" panose="020B0604020202020204" pitchFamily="34" charset="0"/>
                <a:ea typeface="+mj-ea"/>
                <a:cs typeface="Arial" panose="020B0604020202020204" pitchFamily="34" charset="0"/>
              </a:rPr>
              <a:t>Sector Reform</a:t>
            </a:r>
            <a:endParaRPr lang="en-GB" sz="2400" dirty="0">
              <a:solidFill>
                <a:schemeClr val="tx1">
                  <a:lumMod val="50000"/>
                  <a:lumOff val="50000"/>
                </a:schemeClr>
              </a:solidFill>
              <a:latin typeface="Arial" panose="020B0604020202020204" pitchFamily="34" charset="0"/>
              <a:ea typeface="+mj-ea"/>
              <a:cs typeface="Arial" panose="020B0604020202020204" pitchFamily="34" charset="0"/>
            </a:endParaRPr>
          </a:p>
        </p:txBody>
      </p:sp>
      <p:sp>
        <p:nvSpPr>
          <p:cNvPr id="10" name="Slide Number Placeholder 2">
            <a:extLst>
              <a:ext uri="{FF2B5EF4-FFF2-40B4-BE49-F238E27FC236}">
                <a16:creationId xmlns:a16="http://schemas.microsoft.com/office/drawing/2014/main" id="{9BC786F8-208E-914F-11B6-855F197CE4AF}"/>
              </a:ext>
            </a:extLst>
          </p:cNvPr>
          <p:cNvSpPr>
            <a:spLocks noGrp="1"/>
          </p:cNvSpPr>
          <p:nvPr>
            <p:ph type="sldNum" sz="quarter" idx="10"/>
          </p:nvPr>
        </p:nvSpPr>
        <p:spPr>
          <a:xfrm>
            <a:off x="97367" y="6429376"/>
            <a:ext cx="10160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1482AD8-F354-4D94-B215-17EB64437A0C}" type="slidenum">
              <a:rPr kumimoji="0" lang="en-ZA" sz="675"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ZA"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1" name="TextBox 6">
            <a:extLst>
              <a:ext uri="{FF2B5EF4-FFF2-40B4-BE49-F238E27FC236}">
                <a16:creationId xmlns:a16="http://schemas.microsoft.com/office/drawing/2014/main" id="{C14DA9BC-DE54-0040-7309-79179A856807}"/>
              </a:ext>
            </a:extLst>
          </p:cNvPr>
          <p:cNvGraphicFramePr/>
          <p:nvPr/>
        </p:nvGraphicFramePr>
        <p:xfrm>
          <a:off x="170688" y="599440"/>
          <a:ext cx="11696193" cy="5151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538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56B37-77AD-7A1B-957A-5489BFA3E9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3BDFD5-7DA8-040E-8B48-CA591C35F894}"/>
              </a:ext>
            </a:extLst>
          </p:cNvPr>
          <p:cNvSpPr>
            <a:spLocks noGrp="1"/>
          </p:cNvSpPr>
          <p:nvPr>
            <p:ph type="title"/>
          </p:nvPr>
        </p:nvSpPr>
        <p:spPr>
          <a:xfrm>
            <a:off x="257696" y="312999"/>
            <a:ext cx="10043620" cy="800385"/>
          </a:xfrm>
        </p:spPr>
        <p:txBody>
          <a:bodyPr>
            <a:normAutofit/>
          </a:bodyPr>
          <a:lstStyle/>
          <a:p>
            <a:pPr algn="l"/>
            <a:r>
              <a:rPr lang="en-ZA" sz="2400" dirty="0">
                <a:solidFill>
                  <a:schemeClr val="tx1">
                    <a:lumMod val="50000"/>
                    <a:lumOff val="50000"/>
                  </a:schemeClr>
                </a:solidFill>
                <a:latin typeface="Arial" panose="020B0604020202020204" pitchFamily="34" charset="0"/>
                <a:cs typeface="Arial" panose="020B0604020202020204" pitchFamily="34" charset="0"/>
              </a:rPr>
              <a:t>Distinguishing local and national regulation </a:t>
            </a:r>
          </a:p>
        </p:txBody>
      </p:sp>
      <p:sp>
        <p:nvSpPr>
          <p:cNvPr id="7" name="Isosceles Triangle 6">
            <a:extLst>
              <a:ext uri="{FF2B5EF4-FFF2-40B4-BE49-F238E27FC236}">
                <a16:creationId xmlns:a16="http://schemas.microsoft.com/office/drawing/2014/main" id="{610D2099-7B96-FDB4-2E03-6E647EB2E7AE}"/>
              </a:ext>
            </a:extLst>
          </p:cNvPr>
          <p:cNvSpPr/>
          <p:nvPr/>
        </p:nvSpPr>
        <p:spPr>
          <a:xfrm>
            <a:off x="3513098" y="2180819"/>
            <a:ext cx="3891280" cy="2546815"/>
          </a:xfrm>
          <a:prstGeom prst="triangle">
            <a:avLst>
              <a:gd name="adj" fmla="val 51014"/>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ptos" panose="02110004020202020204"/>
                <a:ea typeface="+mn-ea"/>
                <a:cs typeface="+mn-cs"/>
              </a:rPr>
              <a:t>Municipal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ptos" panose="02110004020202020204"/>
                <a:ea typeface="+mn-ea"/>
                <a:cs typeface="+mn-cs"/>
              </a:rPr>
              <a:t>water supply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ptos" panose="02110004020202020204"/>
                <a:ea typeface="+mn-ea"/>
                <a:cs typeface="+mn-cs"/>
              </a:rPr>
              <a:t>and sanitation services delivery </a:t>
            </a:r>
          </a:p>
        </p:txBody>
      </p:sp>
      <p:sp>
        <p:nvSpPr>
          <p:cNvPr id="8" name="TextBox 7">
            <a:extLst>
              <a:ext uri="{FF2B5EF4-FFF2-40B4-BE49-F238E27FC236}">
                <a16:creationId xmlns:a16="http://schemas.microsoft.com/office/drawing/2014/main" id="{A4F89CDF-0864-AF4D-41C3-3B54773A5C88}"/>
              </a:ext>
            </a:extLst>
          </p:cNvPr>
          <p:cNvSpPr txBox="1"/>
          <p:nvPr/>
        </p:nvSpPr>
        <p:spPr>
          <a:xfrm>
            <a:off x="4358425" y="1534541"/>
            <a:ext cx="266483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Water Services Authority </a:t>
            </a:r>
          </a:p>
        </p:txBody>
      </p:sp>
      <p:sp>
        <p:nvSpPr>
          <p:cNvPr id="10" name="TextBox 9">
            <a:extLst>
              <a:ext uri="{FF2B5EF4-FFF2-40B4-BE49-F238E27FC236}">
                <a16:creationId xmlns:a16="http://schemas.microsoft.com/office/drawing/2014/main" id="{051F3250-9B8C-761B-BBD6-AFE07A8386B9}"/>
              </a:ext>
            </a:extLst>
          </p:cNvPr>
          <p:cNvSpPr txBox="1"/>
          <p:nvPr/>
        </p:nvSpPr>
        <p:spPr>
          <a:xfrm>
            <a:off x="8019241" y="4368899"/>
            <a:ext cx="375507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Water Services Provider Mechanism </a:t>
            </a:r>
          </a:p>
        </p:txBody>
      </p:sp>
      <p:sp>
        <p:nvSpPr>
          <p:cNvPr id="11" name="TextBox 10">
            <a:extLst>
              <a:ext uri="{FF2B5EF4-FFF2-40B4-BE49-F238E27FC236}">
                <a16:creationId xmlns:a16="http://schemas.microsoft.com/office/drawing/2014/main" id="{9349129D-630C-6A3C-DA16-899559783C68}"/>
              </a:ext>
            </a:extLst>
          </p:cNvPr>
          <p:cNvSpPr txBox="1"/>
          <p:nvPr/>
        </p:nvSpPr>
        <p:spPr>
          <a:xfrm>
            <a:off x="257696" y="4599510"/>
            <a:ext cx="253310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National Regulator</a:t>
            </a:r>
          </a:p>
        </p:txBody>
      </p:sp>
      <p:sp>
        <p:nvSpPr>
          <p:cNvPr id="13" name="Arrow: Up 12">
            <a:extLst>
              <a:ext uri="{FF2B5EF4-FFF2-40B4-BE49-F238E27FC236}">
                <a16:creationId xmlns:a16="http://schemas.microsoft.com/office/drawing/2014/main" id="{D3D9C1DF-E9AB-11C8-1597-2D69A78C58C4}"/>
              </a:ext>
            </a:extLst>
          </p:cNvPr>
          <p:cNvSpPr/>
          <p:nvPr/>
        </p:nvSpPr>
        <p:spPr>
          <a:xfrm rot="5400000">
            <a:off x="5186057" y="2778769"/>
            <a:ext cx="517558" cy="4553526"/>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14" name="Rectangle: Rounded Corners 13">
            <a:extLst>
              <a:ext uri="{FF2B5EF4-FFF2-40B4-BE49-F238E27FC236}">
                <a16:creationId xmlns:a16="http://schemas.microsoft.com/office/drawing/2014/main" id="{62A041B9-6784-79A8-194B-854414FA1004}"/>
              </a:ext>
            </a:extLst>
          </p:cNvPr>
          <p:cNvSpPr/>
          <p:nvPr/>
        </p:nvSpPr>
        <p:spPr>
          <a:xfrm>
            <a:off x="2863273" y="5477448"/>
            <a:ext cx="5532582" cy="12727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License  and enforce: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Water use license under National Water Act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1" i="0" u="none" strike="noStrike" kern="1200" cap="none" spc="0" normalizeH="0" baseline="0" noProof="0" dirty="0">
                <a:ln>
                  <a:noFill/>
                </a:ln>
                <a:solidFill>
                  <a:srgbClr val="FF0000"/>
                </a:solidFill>
                <a:effectLst/>
                <a:uLnTx/>
                <a:uFillTx/>
                <a:latin typeface="Aptos" panose="02110004020202020204"/>
                <a:ea typeface="+mn-ea"/>
                <a:cs typeface="+mn-cs"/>
              </a:rPr>
              <a:t>WSP Operating Licence under the Water Services Act (if promulgated) </a:t>
            </a:r>
          </a:p>
        </p:txBody>
      </p:sp>
      <p:sp>
        <p:nvSpPr>
          <p:cNvPr id="17" name="Arrow: Up 16">
            <a:extLst>
              <a:ext uri="{FF2B5EF4-FFF2-40B4-BE49-F238E27FC236}">
                <a16:creationId xmlns:a16="http://schemas.microsoft.com/office/drawing/2014/main" id="{96A3B7E0-AC20-6D7C-E687-43EF44132495}"/>
              </a:ext>
            </a:extLst>
          </p:cNvPr>
          <p:cNvSpPr/>
          <p:nvPr/>
        </p:nvSpPr>
        <p:spPr>
          <a:xfrm rot="2674933">
            <a:off x="3880582" y="1826821"/>
            <a:ext cx="484632" cy="276468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AE990506-7D70-1A75-409E-B125EC00F7C5}"/>
              </a:ext>
            </a:extLst>
          </p:cNvPr>
          <p:cNvSpPr/>
          <p:nvPr/>
        </p:nvSpPr>
        <p:spPr>
          <a:xfrm>
            <a:off x="7642235" y="1923730"/>
            <a:ext cx="4509081" cy="15052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Local Service Delivery Regulation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FF0000"/>
                </a:solidFill>
                <a:effectLst/>
                <a:uLnTx/>
                <a:uFillTx/>
                <a:latin typeface="Aptos" panose="02110004020202020204"/>
                <a:ea typeface="+mn-ea"/>
                <a:cs typeface="+mn-cs"/>
              </a:rPr>
              <a:t>Service delivery contract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FF0000"/>
                </a:solidFill>
                <a:effectLst/>
                <a:uLnTx/>
                <a:uFillTx/>
                <a:latin typeface="Aptos" panose="02110004020202020204"/>
                <a:ea typeface="+mn-ea"/>
                <a:cs typeface="+mn-cs"/>
              </a:rPr>
              <a:t>Performance management system (SDBIP)</a:t>
            </a:r>
          </a:p>
        </p:txBody>
      </p:sp>
      <p:sp>
        <p:nvSpPr>
          <p:cNvPr id="19" name="Arrow: Down 18">
            <a:extLst>
              <a:ext uri="{FF2B5EF4-FFF2-40B4-BE49-F238E27FC236}">
                <a16:creationId xmlns:a16="http://schemas.microsoft.com/office/drawing/2014/main" id="{3145E330-278E-E459-8DD7-7E05488178D6}"/>
              </a:ext>
            </a:extLst>
          </p:cNvPr>
          <p:cNvSpPr/>
          <p:nvPr/>
        </p:nvSpPr>
        <p:spPr>
          <a:xfrm rot="19539100">
            <a:off x="6736994" y="2038478"/>
            <a:ext cx="484632" cy="263306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B1FF05F3-91F5-7327-EF9D-330AAD3D45BD}"/>
              </a:ext>
            </a:extLst>
          </p:cNvPr>
          <p:cNvSpPr/>
          <p:nvPr/>
        </p:nvSpPr>
        <p:spPr>
          <a:xfrm>
            <a:off x="257696" y="1690688"/>
            <a:ext cx="3582917" cy="1738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Intergovernmental Protocols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Enforce national norms (</a:t>
            </a:r>
            <a:r>
              <a:rPr kumimoji="0" lang="en-ZA" sz="1800" b="0" i="1" u="none" strike="noStrike" kern="1200" cap="none" spc="0" normalizeH="0" baseline="0" noProof="0" dirty="0">
                <a:ln>
                  <a:noFill/>
                </a:ln>
                <a:solidFill>
                  <a:prstClr val="black"/>
                </a:solidFill>
                <a:effectLst/>
                <a:uLnTx/>
                <a:uFillTx/>
                <a:latin typeface="Aptos" panose="02110004020202020204"/>
                <a:ea typeface="+mn-ea"/>
                <a:cs typeface="+mn-cs"/>
              </a:rPr>
              <a:t>may</a:t>
            </a: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 and standards (</a:t>
            </a:r>
            <a:r>
              <a:rPr kumimoji="0" lang="en-ZA" sz="1800" b="0" i="1" u="none" strike="noStrike" kern="1200" cap="none" spc="0" normalizeH="0" baseline="0" noProof="0" dirty="0">
                <a:ln>
                  <a:noFill/>
                </a:ln>
                <a:solidFill>
                  <a:prstClr val="black"/>
                </a:solidFill>
                <a:effectLst/>
                <a:uLnTx/>
                <a:uFillTx/>
                <a:latin typeface="Aptos" panose="02110004020202020204"/>
                <a:ea typeface="+mn-ea"/>
                <a:cs typeface="+mn-cs"/>
              </a:rPr>
              <a:t>must</a:t>
            </a: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Enforce Regulations (</a:t>
            </a:r>
            <a:r>
              <a:rPr kumimoji="0" lang="en-ZA" sz="1800" b="0" i="1" u="none" strike="noStrike" kern="1200" cap="none" spc="0" normalizeH="0" baseline="0" noProof="0" dirty="0">
                <a:ln>
                  <a:noFill/>
                </a:ln>
                <a:solidFill>
                  <a:prstClr val="black"/>
                </a:solidFill>
                <a:effectLst/>
                <a:uLnTx/>
                <a:uFillTx/>
                <a:latin typeface="Aptos" panose="02110004020202020204"/>
                <a:ea typeface="+mn-ea"/>
                <a:cs typeface="+mn-cs"/>
              </a:rPr>
              <a:t>shall)</a:t>
            </a:r>
            <a:endParaRPr kumimoji="0" lang="en-ZA" sz="1800" b="1" i="1" u="sng"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Support  through guidelines and model contracts</a:t>
            </a:r>
          </a:p>
        </p:txBody>
      </p:sp>
      <p:sp>
        <p:nvSpPr>
          <p:cNvPr id="21" name="Rectangle: Rounded Corners 20">
            <a:extLst>
              <a:ext uri="{FF2B5EF4-FFF2-40B4-BE49-F238E27FC236}">
                <a16:creationId xmlns:a16="http://schemas.microsoft.com/office/drawing/2014/main" id="{FE0076F2-5AEB-4783-6A9A-73B634818169}"/>
              </a:ext>
            </a:extLst>
          </p:cNvPr>
          <p:cNvSpPr/>
          <p:nvPr/>
        </p:nvSpPr>
        <p:spPr>
          <a:xfrm>
            <a:off x="9896776" y="4968842"/>
            <a:ext cx="2081278"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Internal WSP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External  WSP </a:t>
            </a:r>
          </a:p>
        </p:txBody>
      </p:sp>
      <p:sp>
        <p:nvSpPr>
          <p:cNvPr id="22" name="Slide Number Placeholder 21">
            <a:extLst>
              <a:ext uri="{FF2B5EF4-FFF2-40B4-BE49-F238E27FC236}">
                <a16:creationId xmlns:a16="http://schemas.microsoft.com/office/drawing/2014/main" id="{61BB909C-C227-45A9-592D-19AA456D06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F5B05-BA8A-48D2-9D92-44C42C134FFF}" type="slidenum">
              <a:rPr kumimoji="0" lang="en-Z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2" name="Rectangle: Rounded Corners 1">
            <a:extLst>
              <a:ext uri="{FF2B5EF4-FFF2-40B4-BE49-F238E27FC236}">
                <a16:creationId xmlns:a16="http://schemas.microsoft.com/office/drawing/2014/main" id="{806A9DAB-A0B4-B6D3-BF59-29E81A5DBBD1}"/>
              </a:ext>
            </a:extLst>
          </p:cNvPr>
          <p:cNvSpPr/>
          <p:nvPr/>
        </p:nvSpPr>
        <p:spPr>
          <a:xfrm>
            <a:off x="8847438" y="6081712"/>
            <a:ext cx="3130616" cy="5044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Bulk and intermediaries have a separate regulatory space</a:t>
            </a:r>
          </a:p>
        </p:txBody>
      </p:sp>
    </p:spTree>
    <p:extLst>
      <p:ext uri="{BB962C8B-B14F-4D97-AF65-F5344CB8AC3E}">
        <p14:creationId xmlns:p14="http://schemas.microsoft.com/office/powerpoint/2010/main" val="3532150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01E9-8B10-290B-057E-D2A6097EBFCC}"/>
              </a:ext>
            </a:extLst>
          </p:cNvPr>
          <p:cNvSpPr>
            <a:spLocks noGrp="1"/>
          </p:cNvSpPr>
          <p:nvPr>
            <p:ph type="title"/>
          </p:nvPr>
        </p:nvSpPr>
        <p:spPr>
          <a:xfrm>
            <a:off x="579582" y="254289"/>
            <a:ext cx="10327315" cy="750727"/>
          </a:xfrm>
        </p:spPr>
        <p:txBody>
          <a:bodyPr>
            <a:normAutofit/>
          </a:bodyPr>
          <a:lstStyle/>
          <a:p>
            <a:pPr algn="l"/>
            <a:r>
              <a:rPr lang="en-ZA" sz="2400" dirty="0">
                <a:solidFill>
                  <a:schemeClr val="tx1">
                    <a:lumMod val="50000"/>
                    <a:lumOff val="50000"/>
                  </a:schemeClr>
                </a:solidFill>
                <a:latin typeface="Arial" panose="020B0604020202020204" pitchFamily="34" charset="0"/>
                <a:cs typeface="Arial" panose="020B0604020202020204" pitchFamily="34" charset="0"/>
              </a:rPr>
              <a:t>Minimum competency </a:t>
            </a:r>
            <a:endParaRPr lang="en-GB" sz="2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FD5ED9F-7B15-C557-87BA-0FEA374D3D79}"/>
              </a:ext>
            </a:extLst>
          </p:cNvPr>
          <p:cNvSpPr>
            <a:spLocks noGrp="1"/>
          </p:cNvSpPr>
          <p:nvPr>
            <p:ph idx="1"/>
          </p:nvPr>
        </p:nvSpPr>
        <p:spPr>
          <a:xfrm>
            <a:off x="504489" y="1076389"/>
            <a:ext cx="11335086" cy="4351338"/>
          </a:xfrm>
        </p:spPr>
        <p:txBody>
          <a:bodyPr>
            <a:normAutofit/>
          </a:bodyPr>
          <a:lstStyle/>
          <a:p>
            <a:pPr algn="just">
              <a:spcBef>
                <a:spcPts val="600"/>
              </a:spcBef>
            </a:pPr>
            <a:r>
              <a:rPr lang="en-ZA" sz="2000" dirty="0">
                <a:latin typeface="Arial" panose="020B0604020202020204" pitchFamily="34" charset="0"/>
                <a:cs typeface="Arial" panose="020B0604020202020204" pitchFamily="34" charset="0"/>
              </a:rPr>
              <a:t>Whilst it is the Council’s imperative to choose how to deliver services, it is national regulator duty to set minimum national norms and standards</a:t>
            </a:r>
          </a:p>
          <a:p>
            <a:pPr algn="just">
              <a:spcBef>
                <a:spcPts val="600"/>
              </a:spcBef>
            </a:pPr>
            <a:r>
              <a:rPr lang="en-ZA" sz="2000" dirty="0">
                <a:latin typeface="Arial" panose="020B0604020202020204" pitchFamily="34" charset="0"/>
                <a:cs typeface="Arial" panose="020B0604020202020204" pitchFamily="34" charset="0"/>
              </a:rPr>
              <a:t>The WSP, whether internal or external, will need to have competency</a:t>
            </a:r>
          </a:p>
          <a:p>
            <a:pPr lvl="1" algn="just">
              <a:spcBef>
                <a:spcPts val="600"/>
              </a:spcBef>
            </a:pPr>
            <a:r>
              <a:rPr lang="en-ZA" sz="2000" dirty="0">
                <a:latin typeface="Arial" panose="020B0604020202020204" pitchFamily="34" charset="0"/>
                <a:cs typeface="Arial" panose="020B0604020202020204" pitchFamily="34" charset="0"/>
              </a:rPr>
              <a:t>In line with National treasury’s trading services reform, it will ultimately need to have its assets, liabilities and income separately reported on, have accountable management and be sustainable</a:t>
            </a:r>
          </a:p>
          <a:p>
            <a:pPr algn="just">
              <a:spcBef>
                <a:spcPts val="600"/>
              </a:spcBef>
            </a:pPr>
            <a:r>
              <a:rPr lang="en-ZA" sz="2000" dirty="0">
                <a:latin typeface="Arial" panose="020B0604020202020204" pitchFamily="34" charset="0"/>
                <a:cs typeface="Arial" panose="020B0604020202020204" pitchFamily="34" charset="0"/>
              </a:rPr>
              <a:t>The Water Services Act (as amended) will require all WSPs to apply for a license</a:t>
            </a:r>
          </a:p>
          <a:p>
            <a:pPr algn="just">
              <a:spcBef>
                <a:spcPts val="600"/>
              </a:spcBef>
            </a:pPr>
            <a:r>
              <a:rPr lang="en-ZA" sz="2000" dirty="0">
                <a:latin typeface="Arial" panose="020B0604020202020204" pitchFamily="34" charset="0"/>
                <a:cs typeface="Arial" panose="020B0604020202020204" pitchFamily="34" charset="0"/>
              </a:rPr>
              <a:t>If they don’t meet the minimum criteria, the WSA, together with SALGA, COGTA and NT, will need to address how the WSA will ensure minimum WSP competency</a:t>
            </a:r>
          </a:p>
          <a:p>
            <a:pPr lvl="1"/>
            <a:endParaRPr lang="en-GB" dirty="0"/>
          </a:p>
        </p:txBody>
      </p:sp>
      <p:sp>
        <p:nvSpPr>
          <p:cNvPr id="4" name="Slide Number Placeholder 3">
            <a:extLst>
              <a:ext uri="{FF2B5EF4-FFF2-40B4-BE49-F238E27FC236}">
                <a16:creationId xmlns:a16="http://schemas.microsoft.com/office/drawing/2014/main" id="{715DA6C5-42C5-FDF0-2D8F-9DD9B3B376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EF4D9-375B-481A-88D4-5295952BDD20}" type="slidenum">
              <a:rPr kumimoji="0" lang="en-Z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082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53F1A-A0A9-A662-8675-1EE15E219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245FE-071B-744D-7280-D9EC9BB655A6}"/>
              </a:ext>
            </a:extLst>
          </p:cNvPr>
          <p:cNvSpPr>
            <a:spLocks noGrp="1"/>
          </p:cNvSpPr>
          <p:nvPr>
            <p:ph type="title"/>
          </p:nvPr>
        </p:nvSpPr>
        <p:spPr>
          <a:xfrm>
            <a:off x="-148796" y="422276"/>
            <a:ext cx="10302446" cy="711200"/>
          </a:xfrm>
        </p:spPr>
        <p:txBody>
          <a:bodyPr>
            <a:normAutofit/>
          </a:bodyPr>
          <a:lstStyle/>
          <a:p>
            <a:r>
              <a:rPr lang="en-ZA" sz="2400" dirty="0">
                <a:solidFill>
                  <a:schemeClr val="tx1">
                    <a:lumMod val="50000"/>
                    <a:lumOff val="50000"/>
                  </a:schemeClr>
                </a:solidFill>
                <a:latin typeface="Arial" panose="020B0604020202020204" pitchFamily="34" charset="0"/>
                <a:cs typeface="Arial" panose="020B0604020202020204" pitchFamily="34" charset="0"/>
              </a:rPr>
              <a:t>Ensuring sustainable service delivery - the WSAs constitutional duty</a:t>
            </a:r>
          </a:p>
        </p:txBody>
      </p:sp>
      <p:sp>
        <p:nvSpPr>
          <p:cNvPr id="3" name="Content Placeholder 2">
            <a:extLst>
              <a:ext uri="{FF2B5EF4-FFF2-40B4-BE49-F238E27FC236}">
                <a16:creationId xmlns:a16="http://schemas.microsoft.com/office/drawing/2014/main" id="{30100638-277D-247C-754A-0E5C7776736C}"/>
              </a:ext>
            </a:extLst>
          </p:cNvPr>
          <p:cNvSpPr>
            <a:spLocks noGrp="1"/>
          </p:cNvSpPr>
          <p:nvPr>
            <p:ph idx="1"/>
          </p:nvPr>
        </p:nvSpPr>
        <p:spPr>
          <a:xfrm>
            <a:off x="356286" y="1015142"/>
            <a:ext cx="11188013" cy="4852258"/>
          </a:xfrm>
        </p:spPr>
        <p:txBody>
          <a:bodyPr>
            <a:normAutofit/>
          </a:bodyPr>
          <a:lstStyle/>
          <a:p>
            <a:pPr algn="just">
              <a:spcBef>
                <a:spcPts val="600"/>
              </a:spcBef>
            </a:pPr>
            <a:r>
              <a:rPr lang="en-ZA" sz="2000" dirty="0">
                <a:latin typeface="Arial" panose="020B0604020202020204" pitchFamily="34" charset="0"/>
                <a:cs typeface="Arial" panose="020B0604020202020204" pitchFamily="34" charset="0"/>
              </a:rPr>
              <a:t>In executing its legislative and executive authority the WSA must </a:t>
            </a:r>
          </a:p>
          <a:p>
            <a:pPr lvl="1" algn="just">
              <a:spcBef>
                <a:spcPts val="600"/>
              </a:spcBef>
            </a:pPr>
            <a:r>
              <a:rPr lang="en-ZA" sz="2000" dirty="0">
                <a:latin typeface="Arial" panose="020B0604020202020204" pitchFamily="34" charset="0"/>
                <a:cs typeface="Arial" panose="020B0604020202020204" pitchFamily="34" charset="0"/>
              </a:rPr>
              <a:t>Choose and appoint its WSP</a:t>
            </a:r>
          </a:p>
          <a:p>
            <a:pPr lvl="1" algn="just">
              <a:spcBef>
                <a:spcPts val="600"/>
              </a:spcBef>
            </a:pPr>
            <a:r>
              <a:rPr lang="en-ZA" sz="2000" dirty="0">
                <a:latin typeface="Arial" panose="020B0604020202020204" pitchFamily="34" charset="0"/>
                <a:cs typeface="Arial" panose="020B0604020202020204" pitchFamily="34" charset="0"/>
              </a:rPr>
              <a:t>Ensure the WSP has minimum competency so that it can be licensed</a:t>
            </a:r>
          </a:p>
          <a:p>
            <a:pPr lvl="1" algn="just">
              <a:spcBef>
                <a:spcPts val="600"/>
              </a:spcBef>
            </a:pPr>
            <a:r>
              <a:rPr lang="en-ZA" sz="2000" dirty="0">
                <a:latin typeface="Arial" panose="020B0604020202020204" pitchFamily="34" charset="0"/>
                <a:cs typeface="Arial" panose="020B0604020202020204" pitchFamily="34" charset="0"/>
              </a:rPr>
              <a:t>Regulate the performance of the WSP, ensuring it meets national norms and standards</a:t>
            </a:r>
          </a:p>
          <a:p>
            <a:pPr algn="just">
              <a:spcBef>
                <a:spcPts val="600"/>
              </a:spcBef>
            </a:pPr>
            <a:r>
              <a:rPr lang="en-ZA" sz="2000" dirty="0">
                <a:latin typeface="Arial" panose="020B0604020202020204" pitchFamily="34" charset="0"/>
                <a:cs typeface="Arial" panose="020B0604020202020204" pitchFamily="34" charset="0"/>
              </a:rPr>
              <a:t>Contracting with an external mechanism is regulated by the Water Services Act (S19), the Systems Act (S80) and the MFMA (S116) </a:t>
            </a:r>
          </a:p>
          <a:p>
            <a:pPr algn="just">
              <a:spcBef>
                <a:spcPts val="600"/>
              </a:spcBef>
            </a:pPr>
            <a:r>
              <a:rPr lang="en-ZA" sz="2000" dirty="0">
                <a:latin typeface="Arial" panose="020B0604020202020204" pitchFamily="34" charset="0"/>
                <a:cs typeface="Arial" panose="020B0604020202020204" pitchFamily="34" charset="0"/>
              </a:rPr>
              <a:t>So what regulates the performance of an internal mechanism? </a:t>
            </a:r>
          </a:p>
          <a:p>
            <a:pPr lvl="1" algn="just">
              <a:spcBef>
                <a:spcPts val="600"/>
              </a:spcBef>
            </a:pPr>
            <a:r>
              <a:rPr lang="en-ZA" sz="2000" dirty="0">
                <a:latin typeface="Arial" panose="020B0604020202020204" pitchFamily="34" charset="0"/>
                <a:cs typeface="Arial" panose="020B0604020202020204" pitchFamily="34" charset="0"/>
              </a:rPr>
              <a:t>The SDBIP process with the head of the water and sanitation trading service (S53 of the MFMA) </a:t>
            </a:r>
          </a:p>
          <a:p>
            <a:pPr lvl="1" algn="just">
              <a:spcBef>
                <a:spcPts val="600"/>
              </a:spcBef>
            </a:pPr>
            <a:r>
              <a:rPr lang="en-ZA" sz="2000" dirty="0">
                <a:latin typeface="Arial" panose="020B0604020202020204" pitchFamily="34" charset="0"/>
                <a:cs typeface="Arial" panose="020B0604020202020204" pitchFamily="34" charset="0"/>
              </a:rPr>
              <a:t>An agreement must be concluded between the </a:t>
            </a:r>
            <a:r>
              <a:rPr lang="en-ZA" sz="2000" dirty="0" err="1">
                <a:latin typeface="Arial" panose="020B0604020202020204" pitchFamily="34" charset="0"/>
                <a:cs typeface="Arial" panose="020B0604020202020204" pitchFamily="34" charset="0"/>
              </a:rPr>
              <a:t>WSA</a:t>
            </a:r>
            <a:r>
              <a:rPr lang="en-ZA" sz="2000" dirty="0">
                <a:latin typeface="Arial" panose="020B0604020202020204" pitchFamily="34" charset="0"/>
                <a:cs typeface="Arial" panose="020B0604020202020204" pitchFamily="34" charset="0"/>
              </a:rPr>
              <a:t> and the unit in the municipality responsible for water and sanitation services delivery (WSP). It must reported against and monitored by the WSA</a:t>
            </a:r>
          </a:p>
          <a:p>
            <a:endParaRPr lang="en-ZA" dirty="0"/>
          </a:p>
        </p:txBody>
      </p:sp>
      <p:sp>
        <p:nvSpPr>
          <p:cNvPr id="4" name="Slide Number Placeholder 3">
            <a:extLst>
              <a:ext uri="{FF2B5EF4-FFF2-40B4-BE49-F238E27FC236}">
                <a16:creationId xmlns:a16="http://schemas.microsoft.com/office/drawing/2014/main" id="{FBEAE651-9213-74E0-228F-28158ABC7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F5B05-BA8A-48D2-9D92-44C42C134FFF}" type="slidenum">
              <a:rPr kumimoji="0" lang="en-Z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5618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0D7D31B7-AAF8-DED9-8AB8-346189E1F912}"/>
              </a:ext>
            </a:extLst>
          </p:cNvPr>
          <p:cNvSpPr>
            <a:spLocks noGrp="1"/>
          </p:cNvSpPr>
          <p:nvPr>
            <p:ph type="sldNum" sz="quarter" idx="4294967295"/>
          </p:nvPr>
        </p:nvSpPr>
        <p:spPr bwMode="auto">
          <a:xfrm>
            <a:off x="9769642" y="6356351"/>
            <a:ext cx="441158" cy="3652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457200" fontAlgn="base">
              <a:spcBef>
                <a:spcPct val="0"/>
              </a:spcBef>
              <a:spcAft>
                <a:spcPct val="0"/>
              </a:spcAft>
            </a:pPr>
            <a:fld id="{8E5AAE8D-80D5-495C-BD99-0FFD8EB76EB3}" type="slidenum">
              <a:rPr lang="en-US" altLang="en-US" sz="1000" b="1">
                <a:solidFill>
                  <a:prstClr val="black"/>
                </a:solidFill>
                <a:cs typeface="Arial" panose="020B0604020202020204" pitchFamily="34" charset="0"/>
              </a:rPr>
              <a:pPr algn="r" defTabSz="457200" fontAlgn="base">
                <a:spcBef>
                  <a:spcPct val="0"/>
                </a:spcBef>
                <a:spcAft>
                  <a:spcPct val="0"/>
                </a:spcAft>
              </a:pPr>
              <a:t>29</a:t>
            </a:fld>
            <a:endParaRPr lang="en-US" altLang="en-US" sz="1000" b="1" dirty="0">
              <a:solidFill>
                <a:prstClr val="black"/>
              </a:solidFill>
              <a:cs typeface="Arial" panose="020B0604020202020204" pitchFamily="34" charset="0"/>
            </a:endParaRPr>
          </a:p>
        </p:txBody>
      </p:sp>
      <p:sp>
        <p:nvSpPr>
          <p:cNvPr id="16387" name="Content Placeholder 2">
            <a:extLst>
              <a:ext uri="{FF2B5EF4-FFF2-40B4-BE49-F238E27FC236}">
                <a16:creationId xmlns:a16="http://schemas.microsoft.com/office/drawing/2014/main" id="{F5F370D0-86EE-3177-540F-AF5EE56DF34C}"/>
              </a:ext>
            </a:extLst>
          </p:cNvPr>
          <p:cNvSpPr txBox="1">
            <a:spLocks noChangeArrowheads="1"/>
          </p:cNvSpPr>
          <p:nvPr/>
        </p:nvSpPr>
        <p:spPr bwMode="auto">
          <a:xfrm>
            <a:off x="2051050" y="2425700"/>
            <a:ext cx="82296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eaLnBrk="0" fontAlgn="base" hangingPunct="0">
              <a:spcBef>
                <a:spcPct val="20000"/>
              </a:spcBef>
              <a:spcAft>
                <a:spcPct val="0"/>
              </a:spcAft>
            </a:pPr>
            <a:endParaRPr lang="en-US" altLang="en-US" sz="1800">
              <a:solidFill>
                <a:prstClr val="black"/>
              </a:solidFill>
              <a:cs typeface="Arial" panose="020B0604020202020204" pitchFamily="34" charset="0"/>
            </a:endParaRPr>
          </a:p>
        </p:txBody>
      </p:sp>
      <p:graphicFrame>
        <p:nvGraphicFramePr>
          <p:cNvPr id="3" name="Table 2">
            <a:extLst>
              <a:ext uri="{FF2B5EF4-FFF2-40B4-BE49-F238E27FC236}">
                <a16:creationId xmlns:a16="http://schemas.microsoft.com/office/drawing/2014/main" id="{AE6BB072-CC6F-2E85-E9F4-4988C77CB98B}"/>
              </a:ext>
            </a:extLst>
          </p:cNvPr>
          <p:cNvGraphicFramePr>
            <a:graphicFrameLocks noGrp="1"/>
          </p:cNvGraphicFramePr>
          <p:nvPr>
            <p:extLst>
              <p:ext uri="{D42A27DB-BD31-4B8C-83A1-F6EECF244321}">
                <p14:modId xmlns:p14="http://schemas.microsoft.com/office/powerpoint/2010/main" val="1662962058"/>
              </p:ext>
            </p:extLst>
          </p:nvPr>
        </p:nvGraphicFramePr>
        <p:xfrm>
          <a:off x="529389" y="676276"/>
          <a:ext cx="11181347" cy="779463"/>
        </p:xfrm>
        <a:graphic>
          <a:graphicData uri="http://schemas.openxmlformats.org/drawingml/2006/table">
            <a:tbl>
              <a:tblPr>
                <a:tableStyleId>{5C22544A-7EE6-4342-B048-85BDC9FD1C3A}</a:tableStyleId>
              </a:tblPr>
              <a:tblGrid>
                <a:gridCol w="11181347">
                  <a:extLst>
                    <a:ext uri="{9D8B030D-6E8A-4147-A177-3AD203B41FA5}">
                      <a16:colId xmlns:a16="http://schemas.microsoft.com/office/drawing/2014/main" val="20000"/>
                    </a:ext>
                  </a:extLst>
                </a:gridCol>
              </a:tblGrid>
              <a:tr h="308779">
                <a:tc>
                  <a:txBody>
                    <a:bodyPr/>
                    <a:lstStyle/>
                    <a:p>
                      <a:pPr algn="ctr">
                        <a:lnSpc>
                          <a:spcPct val="107000"/>
                        </a:lnSpc>
                      </a:pPr>
                      <a:r>
                        <a:rPr lang="en-ZA" sz="2000" b="1" kern="100" dirty="0">
                          <a:effectLst/>
                          <a:latin typeface="Arial" panose="020B0604020202020204" pitchFamily="34" charset="0"/>
                          <a:cs typeface="Arial" panose="020B0604020202020204" pitchFamily="34" charset="0"/>
                        </a:rPr>
                        <a:t>Group 2c: </a:t>
                      </a:r>
                      <a:endParaRPr lang="en-ZA" sz="24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5" marR="68575" marT="0" marB="0">
                    <a:lnB w="762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0"/>
                  </a:ext>
                </a:extLst>
              </a:tr>
              <a:tr h="470684">
                <a:tc>
                  <a:txBody>
                    <a:bodyPr/>
                    <a:lstStyle/>
                    <a:p>
                      <a:pPr algn="ctr">
                        <a:lnSpc>
                          <a:spcPct val="107000"/>
                        </a:lnSpc>
                      </a:pPr>
                      <a:r>
                        <a:rPr lang="en-US" sz="1800" kern="100" dirty="0">
                          <a:effectLst/>
                          <a:latin typeface="Arial" panose="020B0604020202020204" pitchFamily="34" charset="0"/>
                          <a:cs typeface="Arial" panose="020B0604020202020204" pitchFamily="34" charset="0"/>
                        </a:rPr>
                        <a:t>Average Performing Systems/WSAs </a:t>
                      </a:r>
                      <a:endParaRPr lang="en-ZA"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5" marR="68575" marT="0" marB="0">
                    <a:lnT w="762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16403" name="TextBox 3">
            <a:extLst>
              <a:ext uri="{FF2B5EF4-FFF2-40B4-BE49-F238E27FC236}">
                <a16:creationId xmlns:a16="http://schemas.microsoft.com/office/drawing/2014/main" id="{55FB3AC2-881A-7F4F-9ECD-EB64F0FED0D8}"/>
              </a:ext>
            </a:extLst>
          </p:cNvPr>
          <p:cNvSpPr txBox="1">
            <a:spLocks noChangeArrowheads="1"/>
          </p:cNvSpPr>
          <p:nvPr/>
        </p:nvSpPr>
        <p:spPr bwMode="auto">
          <a:xfrm>
            <a:off x="529389" y="1536700"/>
            <a:ext cx="521368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fontAlgn="base">
              <a:spcBef>
                <a:spcPct val="0"/>
              </a:spcBef>
              <a:spcAft>
                <a:spcPct val="0"/>
              </a:spcAft>
              <a:buFont typeface="Calibri" panose="020F0502020204030204" pitchFamily="34" charset="0"/>
              <a:buAutoNum type="arabicPeriod"/>
            </a:pPr>
            <a:r>
              <a:rPr lang="en-ZA" altLang="en-US" sz="1600" dirty="0" err="1">
                <a:solidFill>
                  <a:srgbClr val="000000"/>
                </a:solidFill>
                <a:cs typeface="Calibri" panose="020F0502020204030204" pitchFamily="34" charset="0"/>
              </a:rPr>
              <a:t>Amathole</a:t>
            </a:r>
            <a:r>
              <a:rPr lang="en-ZA" altLang="en-US" sz="1600" dirty="0">
                <a:solidFill>
                  <a:srgbClr val="000000"/>
                </a:solidFill>
                <a:cs typeface="Calibri" panose="020F0502020204030204" pitchFamily="34" charset="0"/>
              </a:rPr>
              <a:t> District Municipality</a:t>
            </a:r>
          </a:p>
          <a:p>
            <a:pPr defTabSz="457200" fontAlgn="base">
              <a:spcBef>
                <a:spcPct val="0"/>
              </a:spcBef>
              <a:spcAft>
                <a:spcPct val="0"/>
              </a:spcAft>
              <a:buFont typeface="Calibri" panose="020F0502020204030204" pitchFamily="34" charset="0"/>
              <a:buAutoNum type="arabicPeriod"/>
            </a:pPr>
            <a:r>
              <a:rPr lang="en-ZA" altLang="en-US" sz="1600" dirty="0">
                <a:solidFill>
                  <a:srgbClr val="000000"/>
                </a:solidFill>
                <a:cs typeface="Calibri" panose="020F0502020204030204" pitchFamily="34" charset="0"/>
              </a:rPr>
              <a:t>Beaufort West Local Municipality</a:t>
            </a:r>
          </a:p>
          <a:p>
            <a:pPr defTabSz="457200" fontAlgn="base">
              <a:spcBef>
                <a:spcPct val="0"/>
              </a:spcBef>
              <a:spcAft>
                <a:spcPct val="0"/>
              </a:spcAft>
              <a:buFont typeface="Calibri" panose="020F0502020204030204" pitchFamily="34" charset="0"/>
              <a:buAutoNum type="arabicPeriod"/>
            </a:pPr>
            <a:r>
              <a:rPr lang="en-ZA" altLang="en-US" sz="1600" dirty="0" err="1">
                <a:solidFill>
                  <a:srgbClr val="000000"/>
                </a:solidFill>
                <a:cs typeface="Calibri" panose="020F0502020204030204" pitchFamily="34" charset="0"/>
              </a:rPr>
              <a:t>Bergrivier</a:t>
            </a:r>
            <a:r>
              <a:rPr lang="en-ZA" altLang="en-US" sz="1600" dirty="0">
                <a:solidFill>
                  <a:srgbClr val="000000"/>
                </a:solidFill>
                <a:cs typeface="Calibri" panose="020F0502020204030204" pitchFamily="34" charset="0"/>
              </a:rPr>
              <a:t> Local Municipality</a:t>
            </a:r>
          </a:p>
          <a:p>
            <a:pPr defTabSz="457200" fontAlgn="base">
              <a:spcBef>
                <a:spcPct val="0"/>
              </a:spcBef>
              <a:spcAft>
                <a:spcPct val="0"/>
              </a:spcAft>
              <a:buFont typeface="Calibri" panose="020F0502020204030204" pitchFamily="34" charset="0"/>
              <a:buAutoNum type="arabicPeriod"/>
            </a:pPr>
            <a:r>
              <a:rPr lang="en-ZA" altLang="en-US" sz="1600" dirty="0">
                <a:solidFill>
                  <a:srgbClr val="000000"/>
                </a:solidFill>
                <a:cs typeface="Calibri" panose="020F0502020204030204" pitchFamily="34" charset="0"/>
              </a:rPr>
              <a:t>Breede Valley Local Municipality</a:t>
            </a:r>
          </a:p>
          <a:p>
            <a:pPr defTabSz="457200" fontAlgn="base">
              <a:spcBef>
                <a:spcPct val="0"/>
              </a:spcBef>
              <a:spcAft>
                <a:spcPct val="0"/>
              </a:spcAft>
              <a:buFont typeface="Calibri" panose="020F0502020204030204" pitchFamily="34" charset="0"/>
              <a:buAutoNum type="arabicPeriod"/>
            </a:pPr>
            <a:r>
              <a:rPr lang="en-ZA" altLang="en-US" sz="1600" dirty="0">
                <a:solidFill>
                  <a:srgbClr val="000000"/>
                </a:solidFill>
                <a:cs typeface="Calibri" panose="020F0502020204030204" pitchFamily="34" charset="0"/>
              </a:rPr>
              <a:t>Buffalo City </a:t>
            </a:r>
            <a:r>
              <a:rPr lang="en-ZA" altLang="en-US" sz="1600" dirty="0">
                <a:solidFill>
                  <a:prstClr val="black"/>
                </a:solidFill>
                <a:cs typeface="Calibri" panose="020F0502020204030204" pitchFamily="34" charset="0"/>
              </a:rPr>
              <a:t>Metro Municipality</a:t>
            </a:r>
          </a:p>
          <a:p>
            <a:pPr defTabSz="457200" fontAlgn="base">
              <a:spcBef>
                <a:spcPct val="0"/>
              </a:spcBef>
              <a:spcAft>
                <a:spcPct val="0"/>
              </a:spcAft>
              <a:buFont typeface="Calibri" panose="020F0502020204030204" pitchFamily="34" charset="0"/>
              <a:buAutoNum type="arabicPeriod"/>
            </a:pPr>
            <a:r>
              <a:rPr lang="en-ZA" altLang="en-US" sz="1600" dirty="0">
                <a:solidFill>
                  <a:srgbClr val="000000"/>
                </a:solidFill>
                <a:cs typeface="Calibri" panose="020F0502020204030204" pitchFamily="34" charset="0"/>
              </a:rPr>
              <a:t>Cape Agulhas Local Municipality</a:t>
            </a:r>
          </a:p>
          <a:p>
            <a:pPr defTabSz="457200" fontAlgn="base">
              <a:spcBef>
                <a:spcPct val="0"/>
              </a:spcBef>
              <a:spcAft>
                <a:spcPct val="0"/>
              </a:spcAft>
              <a:buFont typeface="Calibri" panose="020F0502020204030204" pitchFamily="34" charset="0"/>
              <a:buAutoNum type="arabicPeriod"/>
            </a:pPr>
            <a:r>
              <a:rPr lang="en-ZA" altLang="en-US" sz="1600" dirty="0">
                <a:solidFill>
                  <a:srgbClr val="000000"/>
                </a:solidFill>
                <a:cs typeface="Calibri" panose="020F0502020204030204" pitchFamily="34" charset="0"/>
              </a:rPr>
              <a:t>City of Johannesburg Metropolitan Municipality</a:t>
            </a:r>
          </a:p>
          <a:p>
            <a:pPr defTabSz="457200" fontAlgn="base">
              <a:spcBef>
                <a:spcPct val="0"/>
              </a:spcBef>
              <a:spcAft>
                <a:spcPct val="0"/>
              </a:spcAft>
              <a:buFont typeface="Calibri" panose="020F0502020204030204" pitchFamily="34" charset="0"/>
              <a:buAutoNum type="arabicPeriod"/>
            </a:pPr>
            <a:r>
              <a:rPr lang="en-ZA" altLang="en-US" sz="1600" dirty="0">
                <a:solidFill>
                  <a:srgbClr val="000000"/>
                </a:solidFill>
                <a:cs typeface="Calibri" panose="020F0502020204030204" pitchFamily="34" charset="0"/>
              </a:rPr>
              <a:t>City of Tshwane Metropolitan Municipality</a:t>
            </a:r>
          </a:p>
          <a:p>
            <a:pPr defTabSz="457200" fontAlgn="base">
              <a:spcBef>
                <a:spcPct val="0"/>
              </a:spcBef>
              <a:spcAft>
                <a:spcPct val="0"/>
              </a:spcAft>
              <a:buFont typeface="Calibri" panose="020F0502020204030204" pitchFamily="34" charset="0"/>
              <a:buAutoNum type="arabicPeriod"/>
            </a:pPr>
            <a:r>
              <a:rPr lang="en-ZA" altLang="en-US" sz="1600" dirty="0">
                <a:solidFill>
                  <a:srgbClr val="000000"/>
                </a:solidFill>
                <a:cs typeface="Calibri" panose="020F0502020204030204" pitchFamily="34" charset="0"/>
              </a:rPr>
              <a:t>Dawid </a:t>
            </a:r>
            <a:r>
              <a:rPr lang="en-ZA" altLang="en-US" sz="1600" dirty="0" err="1">
                <a:solidFill>
                  <a:srgbClr val="000000"/>
                </a:solidFill>
                <a:cs typeface="Calibri" panose="020F0502020204030204" pitchFamily="34" charset="0"/>
              </a:rPr>
              <a:t>Kruiper</a:t>
            </a:r>
            <a:r>
              <a:rPr lang="en-ZA" altLang="en-US" sz="1600" dirty="0">
                <a:solidFill>
                  <a:srgbClr val="000000"/>
                </a:solidFill>
                <a:cs typeface="Calibri" panose="020F0502020204030204" pitchFamily="34" charset="0"/>
              </a:rPr>
              <a:t> Local Municipality</a:t>
            </a:r>
          </a:p>
          <a:p>
            <a:pPr defTabSz="457200" fontAlgn="base">
              <a:spcBef>
                <a:spcPct val="0"/>
              </a:spcBef>
              <a:spcAft>
                <a:spcPct val="0"/>
              </a:spcAft>
              <a:buFont typeface="Calibri" panose="020F0502020204030204" pitchFamily="34" charset="0"/>
              <a:buAutoNum type="arabicPeriod"/>
            </a:pPr>
            <a:r>
              <a:rPr lang="en-ZA" altLang="en-US" sz="1600" dirty="0">
                <a:solidFill>
                  <a:srgbClr val="000000"/>
                </a:solidFill>
                <a:cs typeface="Calibri" panose="020F0502020204030204" pitchFamily="34" charset="0"/>
              </a:rPr>
              <a:t>eThekwini Metropolitan Municipality</a:t>
            </a:r>
          </a:p>
          <a:p>
            <a:pPr defTabSz="457200" fontAlgn="base">
              <a:spcBef>
                <a:spcPct val="0"/>
              </a:spcBef>
              <a:spcAft>
                <a:spcPct val="0"/>
              </a:spcAft>
              <a:buFont typeface="Calibri" panose="020F0502020204030204" pitchFamily="34" charset="0"/>
              <a:buAutoNum type="arabicPeriod"/>
            </a:pPr>
            <a:r>
              <a:rPr lang="en-ZA" altLang="en-US" sz="1600" dirty="0">
                <a:solidFill>
                  <a:srgbClr val="000000"/>
                </a:solidFill>
                <a:cs typeface="Calibri" panose="020F0502020204030204" pitchFamily="34" charset="0"/>
              </a:rPr>
              <a:t>George Local Municipality</a:t>
            </a:r>
          </a:p>
          <a:p>
            <a:pPr defTabSz="457200" fontAlgn="base">
              <a:spcBef>
                <a:spcPct val="0"/>
              </a:spcBef>
              <a:spcAft>
                <a:spcPct val="0"/>
              </a:spcAft>
              <a:buFont typeface="Calibri" panose="020F0502020204030204" pitchFamily="34" charset="0"/>
              <a:buAutoNum type="arabicPeriod"/>
            </a:pPr>
            <a:r>
              <a:rPr lang="en-ZA" altLang="en-US" sz="1600" dirty="0">
                <a:solidFill>
                  <a:srgbClr val="000000"/>
                </a:solidFill>
                <a:cs typeface="Calibri" panose="020F0502020204030204" pitchFamily="34" charset="0"/>
              </a:rPr>
              <a:t>Harry Gwala District Municipality</a:t>
            </a:r>
          </a:p>
          <a:p>
            <a:pPr defTabSz="457200" fontAlgn="base">
              <a:spcBef>
                <a:spcPct val="0"/>
              </a:spcBef>
              <a:spcAft>
                <a:spcPct val="0"/>
              </a:spcAft>
              <a:buFont typeface="Calibri" panose="020F0502020204030204" pitchFamily="34" charset="0"/>
              <a:buAutoNum type="arabicPeriod"/>
            </a:pPr>
            <a:r>
              <a:rPr lang="en-ZA" altLang="en-US" sz="1600" dirty="0">
                <a:solidFill>
                  <a:srgbClr val="000000"/>
                </a:solidFill>
                <a:cs typeface="Calibri" panose="020F0502020204030204" pitchFamily="34" charset="0"/>
              </a:rPr>
              <a:t>iLembe District Municipality</a:t>
            </a:r>
          </a:p>
          <a:p>
            <a:pPr defTabSz="457200" fontAlgn="base">
              <a:spcBef>
                <a:spcPct val="0"/>
              </a:spcBef>
              <a:spcAft>
                <a:spcPct val="0"/>
              </a:spcAft>
              <a:buFont typeface="Calibri" panose="020F0502020204030204" pitchFamily="34" charset="0"/>
              <a:buAutoNum type="arabicPeriod"/>
            </a:pPr>
            <a:r>
              <a:rPr lang="en-ZA" altLang="en-US" sz="1600" dirty="0">
                <a:solidFill>
                  <a:srgbClr val="000000"/>
                </a:solidFill>
                <a:cs typeface="Calibri" panose="020F0502020204030204" pitchFamily="34" charset="0"/>
              </a:rPr>
              <a:t>Knysna Local Municipality</a:t>
            </a:r>
          </a:p>
        </p:txBody>
      </p:sp>
      <p:sp>
        <p:nvSpPr>
          <p:cNvPr id="16404" name="TextBox 7">
            <a:extLst>
              <a:ext uri="{FF2B5EF4-FFF2-40B4-BE49-F238E27FC236}">
                <a16:creationId xmlns:a16="http://schemas.microsoft.com/office/drawing/2014/main" id="{38BAD455-076F-BCA4-1EA3-576EBCC0E0A8}"/>
              </a:ext>
            </a:extLst>
          </p:cNvPr>
          <p:cNvSpPr txBox="1">
            <a:spLocks noChangeArrowheads="1"/>
          </p:cNvSpPr>
          <p:nvPr/>
        </p:nvSpPr>
        <p:spPr bwMode="auto">
          <a:xfrm>
            <a:off x="6272464" y="1536700"/>
            <a:ext cx="539014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fontAlgn="base">
              <a:spcBef>
                <a:spcPct val="0"/>
              </a:spcBef>
              <a:spcAft>
                <a:spcPct val="0"/>
              </a:spcAft>
            </a:pPr>
            <a:r>
              <a:rPr lang="en-ZA" altLang="en-US" sz="1600" dirty="0">
                <a:solidFill>
                  <a:srgbClr val="000000"/>
                </a:solidFill>
                <a:cs typeface="Calibri" panose="020F0502020204030204" pitchFamily="34" charset="0"/>
              </a:rPr>
              <a:t>15. Lesedi Local Municipality</a:t>
            </a:r>
          </a:p>
          <a:p>
            <a:pPr defTabSz="457200" fontAlgn="base">
              <a:spcBef>
                <a:spcPct val="0"/>
              </a:spcBef>
              <a:spcAft>
                <a:spcPct val="0"/>
              </a:spcAft>
            </a:pPr>
            <a:r>
              <a:rPr lang="en-ZA" altLang="en-US" sz="1600" dirty="0">
                <a:solidFill>
                  <a:srgbClr val="000000"/>
                </a:solidFill>
                <a:cs typeface="Calibri" panose="020F0502020204030204" pitchFamily="34" charset="0"/>
              </a:rPr>
              <a:t>16. Mbombela/ </a:t>
            </a:r>
            <a:r>
              <a:rPr lang="en-ZA" altLang="en-US" sz="1600" dirty="0" err="1">
                <a:solidFill>
                  <a:srgbClr val="000000"/>
                </a:solidFill>
                <a:cs typeface="Calibri" panose="020F0502020204030204" pitchFamily="34" charset="0"/>
              </a:rPr>
              <a:t>Umjindi</a:t>
            </a:r>
            <a:r>
              <a:rPr lang="en-ZA" altLang="en-US" sz="1600" dirty="0">
                <a:solidFill>
                  <a:srgbClr val="000000"/>
                </a:solidFill>
                <a:cs typeface="Calibri" panose="020F0502020204030204" pitchFamily="34" charset="0"/>
              </a:rPr>
              <a:t> Local Municipality</a:t>
            </a:r>
          </a:p>
          <a:p>
            <a:pPr defTabSz="457200" fontAlgn="base">
              <a:spcBef>
                <a:spcPct val="0"/>
              </a:spcBef>
              <a:spcAft>
                <a:spcPct val="0"/>
              </a:spcAft>
            </a:pPr>
            <a:r>
              <a:rPr lang="en-ZA" altLang="en-US" sz="1600" dirty="0">
                <a:solidFill>
                  <a:srgbClr val="000000"/>
                </a:solidFill>
                <a:cs typeface="Calibri" panose="020F0502020204030204" pitchFamily="34" charset="0"/>
              </a:rPr>
              <a:t>17. </a:t>
            </a:r>
            <a:r>
              <a:rPr lang="en-ZA" altLang="en-US" sz="1600" dirty="0" err="1">
                <a:solidFill>
                  <a:srgbClr val="000000"/>
                </a:solidFill>
                <a:cs typeface="Calibri" panose="020F0502020204030204" pitchFamily="34" charset="0"/>
              </a:rPr>
              <a:t>Midvaal</a:t>
            </a:r>
            <a:r>
              <a:rPr lang="en-ZA" altLang="en-US" sz="1600" dirty="0">
                <a:solidFill>
                  <a:srgbClr val="000000"/>
                </a:solidFill>
                <a:cs typeface="Calibri" panose="020F0502020204030204" pitchFamily="34" charset="0"/>
              </a:rPr>
              <a:t> Local Municipality</a:t>
            </a:r>
          </a:p>
          <a:p>
            <a:pPr defTabSz="457200" fontAlgn="base">
              <a:spcBef>
                <a:spcPct val="0"/>
              </a:spcBef>
              <a:spcAft>
                <a:spcPct val="0"/>
              </a:spcAft>
            </a:pPr>
            <a:r>
              <a:rPr lang="en-ZA" altLang="en-US" sz="1600" dirty="0">
                <a:solidFill>
                  <a:srgbClr val="000000"/>
                </a:solidFill>
                <a:cs typeface="Calibri" panose="020F0502020204030204" pitchFamily="34" charset="0"/>
              </a:rPr>
              <a:t>18. </a:t>
            </a:r>
            <a:r>
              <a:rPr lang="en-ZA" altLang="en-US" sz="1600" dirty="0" err="1">
                <a:solidFill>
                  <a:srgbClr val="000000"/>
                </a:solidFill>
                <a:cs typeface="Calibri" panose="020F0502020204030204" pitchFamily="34" charset="0"/>
              </a:rPr>
              <a:t>Mkhondo</a:t>
            </a:r>
            <a:r>
              <a:rPr lang="en-ZA" altLang="en-US" sz="1600" dirty="0">
                <a:solidFill>
                  <a:srgbClr val="000000"/>
                </a:solidFill>
                <a:cs typeface="Calibri" panose="020F0502020204030204" pitchFamily="34" charset="0"/>
              </a:rPr>
              <a:t> Local Municipality</a:t>
            </a:r>
          </a:p>
          <a:p>
            <a:pPr defTabSz="457200" fontAlgn="base">
              <a:spcBef>
                <a:spcPct val="0"/>
              </a:spcBef>
              <a:spcAft>
                <a:spcPct val="0"/>
              </a:spcAft>
            </a:pPr>
            <a:r>
              <a:rPr lang="en-ZA" altLang="en-US" sz="1600" dirty="0">
                <a:solidFill>
                  <a:srgbClr val="000000"/>
                </a:solidFill>
                <a:cs typeface="Calibri" panose="020F0502020204030204" pitchFamily="34" charset="0"/>
              </a:rPr>
              <a:t>19. Mogale City Local Municipality</a:t>
            </a:r>
          </a:p>
          <a:p>
            <a:pPr defTabSz="457200" fontAlgn="base">
              <a:spcBef>
                <a:spcPct val="0"/>
              </a:spcBef>
              <a:spcAft>
                <a:spcPct val="0"/>
              </a:spcAft>
            </a:pPr>
            <a:r>
              <a:rPr lang="en-ZA" altLang="en-US" sz="1600" dirty="0">
                <a:solidFill>
                  <a:srgbClr val="000000"/>
                </a:solidFill>
                <a:cs typeface="Calibri" panose="020F0502020204030204" pitchFamily="34" charset="0"/>
              </a:rPr>
              <a:t>20. </a:t>
            </a:r>
            <a:r>
              <a:rPr lang="en-ZA" altLang="en-US" sz="1600" dirty="0" err="1">
                <a:solidFill>
                  <a:srgbClr val="000000"/>
                </a:solidFill>
                <a:cs typeface="Calibri" panose="020F0502020204030204" pitchFamily="34" charset="0"/>
              </a:rPr>
              <a:t>Msunduzi</a:t>
            </a:r>
            <a:r>
              <a:rPr lang="en-ZA" altLang="en-US" sz="1600" dirty="0">
                <a:solidFill>
                  <a:srgbClr val="000000"/>
                </a:solidFill>
                <a:cs typeface="Calibri" panose="020F0502020204030204" pitchFamily="34" charset="0"/>
              </a:rPr>
              <a:t> Local Municipality*</a:t>
            </a:r>
          </a:p>
          <a:p>
            <a:pPr defTabSz="457200" fontAlgn="base">
              <a:spcBef>
                <a:spcPct val="0"/>
              </a:spcBef>
              <a:spcAft>
                <a:spcPct val="0"/>
              </a:spcAft>
            </a:pPr>
            <a:r>
              <a:rPr lang="en-ZA" altLang="en-US" sz="1600" dirty="0">
                <a:solidFill>
                  <a:srgbClr val="000000"/>
                </a:solidFill>
                <a:cs typeface="Calibri" panose="020F0502020204030204" pitchFamily="34" charset="0"/>
              </a:rPr>
              <a:t>21. Nelson Mandela Metropolitan Municipality</a:t>
            </a:r>
          </a:p>
          <a:p>
            <a:pPr defTabSz="457200" fontAlgn="base">
              <a:spcBef>
                <a:spcPct val="0"/>
              </a:spcBef>
              <a:spcAft>
                <a:spcPct val="0"/>
              </a:spcAft>
            </a:pPr>
            <a:r>
              <a:rPr lang="en-ZA" altLang="en-US" sz="1600" dirty="0">
                <a:solidFill>
                  <a:srgbClr val="000000"/>
                </a:solidFill>
                <a:cs typeface="Calibri" panose="020F0502020204030204" pitchFamily="34" charset="0"/>
              </a:rPr>
              <a:t>22. Newcastle Local Municipality</a:t>
            </a:r>
          </a:p>
          <a:p>
            <a:pPr defTabSz="457200" fontAlgn="base">
              <a:spcBef>
                <a:spcPct val="0"/>
              </a:spcBef>
              <a:spcAft>
                <a:spcPct val="0"/>
              </a:spcAft>
            </a:pPr>
            <a:r>
              <a:rPr lang="en-ZA" altLang="en-US" sz="1600" dirty="0">
                <a:solidFill>
                  <a:srgbClr val="000000"/>
                </a:solidFill>
                <a:cs typeface="Calibri" panose="020F0502020204030204" pitchFamily="34" charset="0"/>
              </a:rPr>
              <a:t>23. Nkomazi Local Municipality</a:t>
            </a:r>
          </a:p>
          <a:p>
            <a:pPr defTabSz="457200" fontAlgn="base">
              <a:spcBef>
                <a:spcPct val="0"/>
              </a:spcBef>
              <a:spcAft>
                <a:spcPct val="0"/>
              </a:spcAft>
            </a:pPr>
            <a:r>
              <a:rPr lang="en-ZA" altLang="en-US" sz="1600" dirty="0">
                <a:solidFill>
                  <a:srgbClr val="000000"/>
                </a:solidFill>
                <a:cs typeface="Calibri" panose="020F0502020204030204" pitchFamily="34" charset="0"/>
              </a:rPr>
              <a:t>24. Rustenburg Local Municipality</a:t>
            </a:r>
          </a:p>
          <a:p>
            <a:pPr defTabSz="457200" fontAlgn="base">
              <a:spcBef>
                <a:spcPct val="0"/>
              </a:spcBef>
              <a:spcAft>
                <a:spcPct val="0"/>
              </a:spcAft>
            </a:pPr>
            <a:r>
              <a:rPr lang="en-ZA" altLang="en-US" sz="1600" dirty="0">
                <a:solidFill>
                  <a:srgbClr val="000000"/>
                </a:solidFill>
                <a:cs typeface="Calibri" panose="020F0502020204030204" pitchFamily="34" charset="0"/>
              </a:rPr>
              <a:t>25. Stellenbosch Local Municipality</a:t>
            </a:r>
          </a:p>
          <a:p>
            <a:pPr defTabSz="457200" fontAlgn="base">
              <a:spcBef>
                <a:spcPct val="0"/>
              </a:spcBef>
              <a:spcAft>
                <a:spcPct val="0"/>
              </a:spcAft>
            </a:pPr>
            <a:r>
              <a:rPr lang="en-ZA" altLang="en-US" sz="1600" dirty="0">
                <a:solidFill>
                  <a:srgbClr val="000000"/>
                </a:solidFill>
                <a:cs typeface="Calibri" panose="020F0502020204030204" pitchFamily="34" charset="0"/>
              </a:rPr>
              <a:t>26. Steve </a:t>
            </a:r>
            <a:r>
              <a:rPr lang="en-ZA" altLang="en-US" sz="1600" dirty="0" err="1">
                <a:solidFill>
                  <a:srgbClr val="000000"/>
                </a:solidFill>
                <a:cs typeface="Calibri" panose="020F0502020204030204" pitchFamily="34" charset="0"/>
              </a:rPr>
              <a:t>Tshwete</a:t>
            </a:r>
            <a:r>
              <a:rPr lang="en-ZA" altLang="en-US" sz="1600" dirty="0">
                <a:solidFill>
                  <a:srgbClr val="000000"/>
                </a:solidFill>
                <a:cs typeface="Calibri" panose="020F0502020204030204" pitchFamily="34" charset="0"/>
              </a:rPr>
              <a:t> Local Municipality</a:t>
            </a:r>
          </a:p>
          <a:p>
            <a:pPr defTabSz="457200" fontAlgn="base">
              <a:spcBef>
                <a:spcPct val="0"/>
              </a:spcBef>
              <a:spcAft>
                <a:spcPct val="0"/>
              </a:spcAft>
            </a:pPr>
            <a:r>
              <a:rPr lang="en-ZA" altLang="en-US" sz="1600" dirty="0">
                <a:solidFill>
                  <a:srgbClr val="000000"/>
                </a:solidFill>
                <a:cs typeface="Calibri" panose="020F0502020204030204" pitchFamily="34" charset="0"/>
              </a:rPr>
              <a:t>27. </a:t>
            </a:r>
            <a:r>
              <a:rPr lang="en-ZA" altLang="en-US" sz="1600" dirty="0" err="1">
                <a:solidFill>
                  <a:srgbClr val="000000"/>
                </a:solidFill>
                <a:cs typeface="Calibri" panose="020F0502020204030204" pitchFamily="34" charset="0"/>
              </a:rPr>
              <a:t>uMhlathuze</a:t>
            </a:r>
            <a:r>
              <a:rPr lang="en-ZA" altLang="en-US" sz="1600" dirty="0">
                <a:solidFill>
                  <a:srgbClr val="000000"/>
                </a:solidFill>
                <a:cs typeface="Calibri" panose="020F0502020204030204" pitchFamily="34" charset="0"/>
              </a:rPr>
              <a:t> Local Municipality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1A51-CE2E-D64F-9661-D16F5B020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4E442-0653-E4F9-E93B-7E1BD33EDC9F}"/>
              </a:ext>
            </a:extLst>
          </p:cNvPr>
          <p:cNvSpPr>
            <a:spLocks noGrp="1"/>
          </p:cNvSpPr>
          <p:nvPr>
            <p:ph type="title"/>
          </p:nvPr>
        </p:nvSpPr>
        <p:spPr>
          <a:xfrm>
            <a:off x="560833" y="424211"/>
            <a:ext cx="11365228" cy="540350"/>
          </a:xfrm>
        </p:spPr>
        <p:txBody>
          <a:bodyPr/>
          <a:lstStyle/>
          <a:p>
            <a:pPr algn="l"/>
            <a:r>
              <a:rPr lang="en-ZA" sz="2399" dirty="0">
                <a:latin typeface="+mj-lt"/>
              </a:rPr>
              <a:t>Agenda for Group 2c work: Five Pillars of Focus</a:t>
            </a:r>
          </a:p>
        </p:txBody>
      </p:sp>
      <p:sp>
        <p:nvSpPr>
          <p:cNvPr id="3" name="Content Placeholder 2">
            <a:extLst>
              <a:ext uri="{FF2B5EF4-FFF2-40B4-BE49-F238E27FC236}">
                <a16:creationId xmlns:a16="http://schemas.microsoft.com/office/drawing/2014/main" id="{564AD2FC-9148-083A-EDE0-76E1D362953E}"/>
              </a:ext>
            </a:extLst>
          </p:cNvPr>
          <p:cNvSpPr>
            <a:spLocks noGrp="1"/>
          </p:cNvSpPr>
          <p:nvPr>
            <p:ph idx="1"/>
          </p:nvPr>
        </p:nvSpPr>
        <p:spPr>
          <a:xfrm>
            <a:off x="424202" y="1201648"/>
            <a:ext cx="11070336" cy="4881422"/>
          </a:xfrm>
        </p:spPr>
        <p:txBody>
          <a:bodyPr/>
          <a:lstStyle/>
          <a:p>
            <a:pPr marL="0" indent="0">
              <a:spcBef>
                <a:spcPts val="1800"/>
              </a:spcBef>
              <a:buNone/>
              <a:defRPr/>
            </a:pPr>
            <a:endParaRPr lang="en-US" altLang="en-US" sz="1999" dirty="0"/>
          </a:p>
          <a:p>
            <a:pPr marL="457167" indent="-457167">
              <a:spcBef>
                <a:spcPts val="1800"/>
              </a:spcBef>
              <a:buFont typeface="+mj-lt"/>
              <a:buAutoNum type="arabicPeriod"/>
              <a:defRPr/>
            </a:pPr>
            <a:endParaRPr lang="en-US" altLang="en-US" sz="1999" dirty="0"/>
          </a:p>
          <a:p>
            <a:pPr marL="457167" indent="-457167">
              <a:spcBef>
                <a:spcPts val="1800"/>
              </a:spcBef>
              <a:buFont typeface="+mj-lt"/>
              <a:buAutoNum type="arabicPeriod"/>
              <a:defRPr/>
            </a:pPr>
            <a:endParaRPr lang="en-US" altLang="en-US" sz="1999" dirty="0"/>
          </a:p>
        </p:txBody>
      </p:sp>
      <p:sp>
        <p:nvSpPr>
          <p:cNvPr id="4" name="Slide Number Placeholder 3">
            <a:extLst>
              <a:ext uri="{FF2B5EF4-FFF2-40B4-BE49-F238E27FC236}">
                <a16:creationId xmlns:a16="http://schemas.microsoft.com/office/drawing/2014/main" id="{35C04BFA-BC14-5B4B-9FB4-AB242BCC22FD}"/>
              </a:ext>
            </a:extLst>
          </p:cNvPr>
          <p:cNvSpPr>
            <a:spLocks noGrp="1"/>
          </p:cNvSpPr>
          <p:nvPr>
            <p:ph type="sldNum" sz="quarter" idx="12"/>
          </p:nvPr>
        </p:nvSpPr>
        <p:spPr>
          <a:xfrm>
            <a:off x="9954870" y="6320159"/>
            <a:ext cx="2844688" cy="365111"/>
          </a:xfrm>
        </p:spPr>
        <p:txBody>
          <a:bodyPr/>
          <a:lstStyle/>
          <a:p>
            <a:pPr algn="ctr" rtl="0">
              <a:defRPr/>
            </a:pPr>
            <a:fld id="{6E6B949B-FF25-4512-A6F3-1B8E765DDD27}" type="slidenum">
              <a:rPr lang="en-US" altLang="en-US"/>
              <a:pPr algn="ctr" rtl="0">
                <a:defRPr/>
              </a:pPr>
              <a:t>3</a:t>
            </a:fld>
            <a:endParaRPr lang="en-US" altLang="en-US" dirty="0"/>
          </a:p>
        </p:txBody>
      </p:sp>
      <p:graphicFrame>
        <p:nvGraphicFramePr>
          <p:cNvPr id="6" name="Table 5">
            <a:extLst>
              <a:ext uri="{FF2B5EF4-FFF2-40B4-BE49-F238E27FC236}">
                <a16:creationId xmlns:a16="http://schemas.microsoft.com/office/drawing/2014/main" id="{A3F4959C-F5B9-1D74-03CC-ABAF31BD9448}"/>
              </a:ext>
            </a:extLst>
          </p:cNvPr>
          <p:cNvGraphicFramePr>
            <a:graphicFrameLocks noGrp="1"/>
          </p:cNvGraphicFramePr>
          <p:nvPr/>
        </p:nvGraphicFramePr>
        <p:xfrm>
          <a:off x="187747" y="1201648"/>
          <a:ext cx="11543248" cy="4007699"/>
        </p:xfrm>
        <a:graphic>
          <a:graphicData uri="http://schemas.openxmlformats.org/drawingml/2006/table">
            <a:tbl>
              <a:tblPr firstRow="1" bandRow="1">
                <a:tableStyleId>{B301B821-A1FF-4177-AEE7-76D212191A09}</a:tableStyleId>
              </a:tblPr>
              <a:tblGrid>
                <a:gridCol w="2885812">
                  <a:extLst>
                    <a:ext uri="{9D8B030D-6E8A-4147-A177-3AD203B41FA5}">
                      <a16:colId xmlns:a16="http://schemas.microsoft.com/office/drawing/2014/main" val="579803468"/>
                    </a:ext>
                  </a:extLst>
                </a:gridCol>
                <a:gridCol w="2885812">
                  <a:extLst>
                    <a:ext uri="{9D8B030D-6E8A-4147-A177-3AD203B41FA5}">
                      <a16:colId xmlns:a16="http://schemas.microsoft.com/office/drawing/2014/main" val="2399426546"/>
                    </a:ext>
                  </a:extLst>
                </a:gridCol>
                <a:gridCol w="2885812">
                  <a:extLst>
                    <a:ext uri="{9D8B030D-6E8A-4147-A177-3AD203B41FA5}">
                      <a16:colId xmlns:a16="http://schemas.microsoft.com/office/drawing/2014/main" val="4277723628"/>
                    </a:ext>
                  </a:extLst>
                </a:gridCol>
                <a:gridCol w="2885812">
                  <a:extLst>
                    <a:ext uri="{9D8B030D-6E8A-4147-A177-3AD203B41FA5}">
                      <a16:colId xmlns:a16="http://schemas.microsoft.com/office/drawing/2014/main" val="1920328524"/>
                    </a:ext>
                  </a:extLst>
                </a:gridCol>
              </a:tblGrid>
              <a:tr h="359311">
                <a:tc>
                  <a:txBody>
                    <a:bodyPr/>
                    <a:lstStyle/>
                    <a:p>
                      <a:r>
                        <a:rPr lang="en-ZA" sz="1800" dirty="0">
                          <a:latin typeface="Arial" panose="020B0604020202020204" pitchFamily="34" charset="0"/>
                          <a:cs typeface="Arial" panose="020B0604020202020204" pitchFamily="34" charset="0"/>
                        </a:rPr>
                        <a:t>Pillars</a:t>
                      </a:r>
                    </a:p>
                  </a:txBody>
                  <a:tcPr marL="82918" marR="82918" marT="41459" marB="41459"/>
                </a:tc>
                <a:tc>
                  <a:txBody>
                    <a:bodyPr/>
                    <a:lstStyle/>
                    <a:p>
                      <a:r>
                        <a:rPr lang="en-ZA" sz="1800" dirty="0">
                          <a:latin typeface="Arial" panose="020B0604020202020204" pitchFamily="34" charset="0"/>
                          <a:cs typeface="Arial" panose="020B0604020202020204" pitchFamily="34" charset="0"/>
                        </a:rPr>
                        <a:t>Action</a:t>
                      </a:r>
                    </a:p>
                  </a:txBody>
                  <a:tcPr marL="82918" marR="82918" marT="41459" marB="41459"/>
                </a:tc>
                <a:tc>
                  <a:txBody>
                    <a:bodyPr/>
                    <a:lstStyle/>
                    <a:p>
                      <a:r>
                        <a:rPr lang="en-ZA" sz="1800" dirty="0">
                          <a:latin typeface="Arial" panose="020B0604020202020204" pitchFamily="34" charset="0"/>
                          <a:cs typeface="Arial" panose="020B0604020202020204" pitchFamily="34" charset="0"/>
                        </a:rPr>
                        <a:t>Responsibility</a:t>
                      </a:r>
                    </a:p>
                  </a:txBody>
                  <a:tcPr marL="82918" marR="82918" marT="41459" marB="41459"/>
                </a:tc>
                <a:tc>
                  <a:txBody>
                    <a:bodyPr/>
                    <a:lstStyle/>
                    <a:p>
                      <a:r>
                        <a:rPr lang="en-ZA" sz="1800" dirty="0">
                          <a:latin typeface="Arial" panose="020B0604020202020204" pitchFamily="34" charset="0"/>
                          <a:cs typeface="Arial" panose="020B0604020202020204" pitchFamily="34" charset="0"/>
                        </a:rPr>
                        <a:t>Timeframe</a:t>
                      </a:r>
                    </a:p>
                  </a:txBody>
                  <a:tcPr marL="82918" marR="82918" marT="41459" marB="41459"/>
                </a:tc>
                <a:extLst>
                  <a:ext uri="{0D108BD9-81ED-4DB2-BD59-A6C34878D82A}">
                    <a16:rowId xmlns:a16="http://schemas.microsoft.com/office/drawing/2014/main" val="2162364220"/>
                  </a:ext>
                </a:extLst>
              </a:tr>
              <a:tr h="912097">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An Implementation and Delivery Model</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3486891272"/>
                  </a:ext>
                </a:extLst>
              </a:tr>
              <a:tr h="1188490">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Financial Viability of the Water and Sanitation Sector</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313106824"/>
                  </a:ext>
                </a:extLst>
              </a:tr>
              <a:tr h="912097">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Technical and Operational Capacity</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696232824"/>
                  </a:ext>
                </a:extLst>
              </a:tr>
              <a:tr h="635704">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Efficiency of the System</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4176292081"/>
                  </a:ext>
                </a:extLst>
              </a:tr>
            </a:tbl>
          </a:graphicData>
        </a:graphic>
      </p:graphicFrame>
    </p:spTree>
    <p:extLst>
      <p:ext uri="{BB962C8B-B14F-4D97-AF65-F5344CB8AC3E}">
        <p14:creationId xmlns:p14="http://schemas.microsoft.com/office/powerpoint/2010/main" val="3896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810920"/>
            <a:ext cx="11741586" cy="6063198"/>
          </a:xfrm>
          <a:prstGeom prst="rect">
            <a:avLst/>
          </a:prstGeom>
          <a:noFill/>
        </p:spPr>
        <p:txBody>
          <a:bodyPr wrap="square" rtlCol="0">
            <a:spAutoFit/>
          </a:bodyPr>
          <a:lstStyle/>
          <a:p>
            <a:pPr algn="just">
              <a:spcBef>
                <a:spcPts val="1200"/>
              </a:spcBef>
            </a:pPr>
            <a:r>
              <a:rPr lang="en-ZA" b="1" dirty="0"/>
              <a:t>Introduction</a:t>
            </a:r>
          </a:p>
          <a:p>
            <a:pPr algn="just">
              <a:spcBef>
                <a:spcPts val="1200"/>
              </a:spcBef>
            </a:pPr>
            <a:r>
              <a:rPr lang="en-ZA" dirty="0"/>
              <a:t>This group c</a:t>
            </a:r>
            <a:r>
              <a:rPr lang="en-ZA" sz="1800" dirty="0"/>
              <a:t>onsists of 27 municipalities that scored </a:t>
            </a:r>
            <a:r>
              <a:rPr lang="en-ZA" dirty="0"/>
              <a:t>average across their water supply systems in 2023 full Blue Drop and or 2022 full Green Drop Assessments</a:t>
            </a:r>
          </a:p>
          <a:p>
            <a:pPr algn="just">
              <a:spcBef>
                <a:spcPts val="1200"/>
              </a:spcBef>
            </a:pPr>
            <a:endParaRPr lang="en-ZA" sz="1800" dirty="0"/>
          </a:p>
          <a:p>
            <a:pPr algn="just">
              <a:spcBef>
                <a:spcPts val="1200"/>
              </a:spcBef>
            </a:pPr>
            <a:r>
              <a:rPr lang="en-ZA" b="1" dirty="0"/>
              <a:t>Key Positive  Results</a:t>
            </a:r>
            <a:endParaRPr lang="en-ZA" sz="1800" b="1" dirty="0"/>
          </a:p>
          <a:p>
            <a:pPr marL="265113" indent="-265113">
              <a:spcBef>
                <a:spcPts val="1200"/>
              </a:spcBef>
              <a:buFont typeface="Arial" panose="020B0604020202020204" pitchFamily="34" charset="0"/>
              <a:buChar char="•"/>
            </a:pPr>
            <a:r>
              <a:rPr lang="en-US" dirty="0"/>
              <a:t>Across the 27 municipalities, on average 99%  of the required supervisors’ posts  are filled with properly qualified supervisors (Blue Drop); (81% Green Drop)</a:t>
            </a:r>
          </a:p>
          <a:p>
            <a:pPr marL="265113" indent="-265113">
              <a:spcBef>
                <a:spcPts val="1200"/>
              </a:spcBef>
              <a:buFont typeface="Arial" panose="020B0604020202020204" pitchFamily="34" charset="0"/>
              <a:buChar char="•"/>
            </a:pPr>
            <a:r>
              <a:rPr lang="en-US" dirty="0"/>
              <a:t>89% of the required qualified engineering posts across the 27 municipalities are filled</a:t>
            </a:r>
          </a:p>
          <a:p>
            <a:pPr marL="265113" indent="-265113" algn="just">
              <a:spcBef>
                <a:spcPts val="1200"/>
              </a:spcBef>
              <a:buFont typeface="Arial" panose="020B0604020202020204" pitchFamily="34" charset="0"/>
              <a:buChar char="•"/>
            </a:pPr>
            <a:r>
              <a:rPr lang="en-US" dirty="0"/>
              <a:t>Across the 27 municipalities, the average Blue Drop infrastructure condition is 75%. Fifteen of the 27 municipalities scored higher than 80% for Blue Drop infrastructure condition (good or excellent), 11 had infrastructure in an average condition and one had no Technical Site Assessment as it did not have a water treatment works</a:t>
            </a:r>
          </a:p>
          <a:p>
            <a:pPr marL="285750" lvl="1" indent="-285750" algn="just">
              <a:spcBef>
                <a:spcPts val="1200"/>
              </a:spcBef>
              <a:buFont typeface="Arial" panose="020B0604020202020204" pitchFamily="34" charset="0"/>
              <a:buChar char="•"/>
            </a:pPr>
            <a:r>
              <a:rPr lang="en-US" dirty="0">
                <a:ea typeface="Times New Roman" panose="02020603050405020304" pitchFamily="18" charset="0"/>
                <a:cs typeface="Arial" panose="020B0604020202020204" pitchFamily="34" charset="0"/>
              </a:rPr>
              <a:t>Based on water quality tests carried out by the 27 municipalities </a:t>
            </a:r>
            <a:r>
              <a:rPr lang="en-US" sz="1800" dirty="0">
                <a:solidFill>
                  <a:schemeClr val="tx1"/>
                </a:solidFill>
                <a:effectLst/>
                <a:ea typeface="Times New Roman" panose="02020603050405020304" pitchFamily="18" charset="0"/>
                <a:cs typeface="Arial" panose="020B0604020202020204" pitchFamily="34" charset="0"/>
              </a:rPr>
              <a:t>in this group during the 2021/2022 municipal financial year, </a:t>
            </a:r>
            <a:r>
              <a:rPr lang="en-US" dirty="0">
                <a:ea typeface="Times New Roman" panose="02020603050405020304" pitchFamily="18" charset="0"/>
                <a:cs typeface="Arial" panose="020B0604020202020204" pitchFamily="34" charset="0"/>
              </a:rPr>
              <a:t>88</a:t>
            </a:r>
            <a:r>
              <a:rPr lang="en-US" sz="1800" dirty="0">
                <a:solidFill>
                  <a:schemeClr val="tx1"/>
                </a:solidFill>
                <a:effectLst/>
                <a:ea typeface="Times New Roman" panose="02020603050405020304" pitchFamily="18" charset="0"/>
                <a:cs typeface="Arial" panose="020B0604020202020204" pitchFamily="34" charset="0"/>
              </a:rPr>
              <a:t>% of systems achieved excellent or good, 12% of systems unacceptable chemical water quality compliance</a:t>
            </a:r>
          </a:p>
          <a:p>
            <a:pPr marL="285750" indent="-285750" algn="just">
              <a:spcBef>
                <a:spcPts val="1200"/>
              </a:spcBef>
              <a:buFont typeface="Arial" panose="020B0604020202020204" pitchFamily="34" charset="0"/>
              <a:buChar char="•"/>
            </a:pPr>
            <a:endParaRPr lang="en-GB" sz="1800" dirty="0">
              <a:solidFill>
                <a:schemeClr val="tx1"/>
              </a:solidFill>
              <a:effectLst/>
              <a:ea typeface="Times New Roman" panose="02020603050405020304" pitchFamily="18" charset="0"/>
              <a:cs typeface="Arial" panose="020B0604020202020204" pitchFamily="34" charset="0"/>
            </a:endParaRPr>
          </a:p>
          <a:p>
            <a:pPr marL="342900" indent="-342900" algn="just">
              <a:spcBef>
                <a:spcPts val="1200"/>
              </a:spcBef>
              <a:buFont typeface="Arial" panose="020B0604020202020204" pitchFamily="34" charset="0"/>
              <a:buChar char="•"/>
            </a:pPr>
            <a:endParaRPr lang="en-GB" sz="1800" dirty="0">
              <a:highlight>
                <a:srgbClr val="FFFF00"/>
              </a:highlight>
            </a:endParaRPr>
          </a:p>
          <a:p>
            <a:pPr marL="285750" indent="-285750" algn="just">
              <a:spcBef>
                <a:spcPts val="1200"/>
              </a:spcBef>
              <a:buFont typeface="Arial" panose="020B0604020202020204" pitchFamily="34" charset="0"/>
              <a:buChar char="•"/>
            </a:pPr>
            <a:endParaRPr lang="en-ZA"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149594" y="284160"/>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 Part A: Recap Summary of key results (1) </a:t>
            </a:r>
          </a:p>
        </p:txBody>
      </p:sp>
    </p:spTree>
    <p:extLst>
      <p:ext uri="{BB962C8B-B14F-4D97-AF65-F5344CB8AC3E}">
        <p14:creationId xmlns:p14="http://schemas.microsoft.com/office/powerpoint/2010/main" val="425557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810920"/>
            <a:ext cx="11741586" cy="7063472"/>
          </a:xfrm>
          <a:prstGeom prst="rect">
            <a:avLst/>
          </a:prstGeom>
          <a:noFill/>
        </p:spPr>
        <p:txBody>
          <a:bodyPr wrap="square" rtlCol="0">
            <a:spAutoFit/>
          </a:bodyPr>
          <a:lstStyle/>
          <a:p>
            <a:pPr algn="just">
              <a:spcBef>
                <a:spcPts val="600"/>
              </a:spcBef>
            </a:pPr>
            <a:r>
              <a:rPr lang="en-ZA" b="1" dirty="0"/>
              <a:t>Key Negative Results</a:t>
            </a:r>
            <a:endParaRPr lang="en-ZA" sz="1800" b="1" dirty="0"/>
          </a:p>
          <a:p>
            <a:pPr marL="460375" indent="-285750">
              <a:spcBef>
                <a:spcPts val="600"/>
              </a:spcBef>
              <a:buFont typeface="Arial" panose="020B0604020202020204" pitchFamily="34" charset="0"/>
              <a:buChar char="•"/>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Many of the 27 municipalities had less than average (poor or critical) scores for some of their water supply systems and wastewater systems</a:t>
            </a:r>
          </a:p>
          <a:p>
            <a:pPr marL="460375" indent="-285750">
              <a:spcBef>
                <a:spcPts val="600"/>
              </a:spcBef>
              <a:buFont typeface="Arial" panose="020B0604020202020204" pitchFamily="34" charset="0"/>
              <a:buChar char="•"/>
              <a:defRPr/>
            </a:pPr>
            <a:r>
              <a:rPr lang="en-ZA" dirty="0"/>
              <a:t>Of the 27 municipalities, 6 scored poor or critical for 2023 No Drop</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460375" indent="-285750">
              <a:spcBef>
                <a:spcPts val="600"/>
              </a:spcBef>
              <a:buFont typeface="Arial" panose="020B0604020202020204" pitchFamily="34" charset="0"/>
              <a:buChar char="•"/>
            </a:pPr>
            <a:r>
              <a:rPr lang="en-US" dirty="0"/>
              <a:t>22 of the 27 municipalities had NRW of 30% or higher</a:t>
            </a:r>
          </a:p>
          <a:p>
            <a:pPr marL="460375" indent="-285750">
              <a:spcBef>
                <a:spcPts val="600"/>
              </a:spcBef>
              <a:buFont typeface="Arial" panose="020B0604020202020204" pitchFamily="34" charset="0"/>
              <a:buChar char="•"/>
            </a:pPr>
            <a:r>
              <a:rPr lang="en-US" dirty="0"/>
              <a:t>Across the 27 municipalities, the average %NRW is 42%  with 10 municipalities having an average higher than 50%.  5 of these 10 municipalities' %NRW is above 60%</a:t>
            </a:r>
          </a:p>
          <a:p>
            <a:pPr marL="447675" indent="-265113" algn="just">
              <a:spcBef>
                <a:spcPts val="600"/>
              </a:spcBef>
              <a:buFont typeface="Arial" panose="020B0604020202020204" pitchFamily="34" charset="0"/>
              <a:buChar char="•"/>
            </a:pPr>
            <a:r>
              <a:rPr lang="en-US" dirty="0"/>
              <a:t>17 of the 27 municipalities scored unsatisfactory for operational monitoring</a:t>
            </a:r>
          </a:p>
          <a:p>
            <a:pPr marL="447675" indent="-265113" algn="just">
              <a:spcBef>
                <a:spcPts val="600"/>
              </a:spcBef>
              <a:buFont typeface="Arial" panose="020B0604020202020204" pitchFamily="34" charset="0"/>
              <a:buChar char="•"/>
            </a:pPr>
            <a:r>
              <a:rPr lang="en-US" dirty="0"/>
              <a:t>Across the 27 municipalities, the average Green Drop infrastructure condition is 68%. Four municipalities had Green Drop Infrastructure in a poor condition</a:t>
            </a:r>
          </a:p>
          <a:p>
            <a:pPr marL="447675" indent="-265113" algn="just">
              <a:spcBef>
                <a:spcPts val="600"/>
              </a:spcBef>
              <a:buFont typeface="Arial" panose="020B0604020202020204" pitchFamily="34" charset="0"/>
              <a:buChar char="•"/>
            </a:pPr>
            <a:r>
              <a:rPr lang="en-ZA" dirty="0"/>
              <a:t>Across the 27 municipalities, there is on average a shortfall of 32% of the required properly qualified process controllers (Blue Drop); (35% Green Drop)</a:t>
            </a:r>
          </a:p>
          <a:p>
            <a:pPr marL="447675" indent="-265113" algn="just">
              <a:spcBef>
                <a:spcPts val="600"/>
              </a:spcBef>
              <a:buFont typeface="Arial" panose="020B0604020202020204" pitchFamily="34" charset="0"/>
              <a:buChar char="•"/>
            </a:pPr>
            <a:r>
              <a:rPr lang="en-US" dirty="0"/>
              <a:t>Shortfall levels of qualified scientists is at 37%</a:t>
            </a:r>
          </a:p>
          <a:p>
            <a:pPr marL="447675" indent="-265113" algn="just">
              <a:spcBef>
                <a:spcPts val="600"/>
              </a:spcBef>
              <a:buFont typeface="Arial" panose="020B0604020202020204" pitchFamily="34" charset="0"/>
              <a:buChar char="•"/>
            </a:pPr>
            <a:r>
              <a:rPr lang="en-US" dirty="0"/>
              <a:t>Ten of the 27 municipalities are not able to, or are only partially able to,  provide the requested financial information </a:t>
            </a:r>
            <a:r>
              <a:rPr lang="en-US" dirty="0" err="1"/>
              <a:t>e.g</a:t>
            </a:r>
            <a:r>
              <a:rPr lang="en-US" dirty="0"/>
              <a:t> operations and maintenance budget, capital budget, percentage expenditure on O&amp;M, asset value </a:t>
            </a:r>
          </a:p>
          <a:p>
            <a:pPr marL="447675" indent="-265113" algn="just">
              <a:spcBef>
                <a:spcPts val="600"/>
              </a:spcBef>
              <a:buFont typeface="Arial" panose="020B0604020202020204" pitchFamily="34" charset="0"/>
              <a:buChar char="•"/>
            </a:pPr>
            <a:endParaRPr lang="en-ZA" dirty="0"/>
          </a:p>
          <a:p>
            <a:pPr marL="285750" indent="-285750" algn="just">
              <a:spcBef>
                <a:spcPts val="600"/>
              </a:spcBef>
              <a:buFont typeface="Arial" panose="020B0604020202020204" pitchFamily="34" charset="0"/>
              <a:buChar char="•"/>
            </a:pPr>
            <a:endParaRPr lang="en-GB" sz="1800" dirty="0">
              <a:solidFill>
                <a:schemeClr val="accent1"/>
              </a:solidFill>
            </a:endParaRPr>
          </a:p>
          <a:p>
            <a:pPr marL="342900" indent="-342900" algn="just">
              <a:spcBef>
                <a:spcPts val="600"/>
              </a:spcBef>
              <a:buFont typeface="Arial" panose="020B0604020202020204" pitchFamily="34" charset="0"/>
              <a:buChar char="•"/>
            </a:pPr>
            <a:endParaRPr lang="en-GB" sz="1800" dirty="0"/>
          </a:p>
          <a:p>
            <a:pPr marL="342900" indent="-342900" algn="just">
              <a:spcBef>
                <a:spcPts val="600"/>
              </a:spcBef>
              <a:buFont typeface="Arial" panose="020B0604020202020204" pitchFamily="34" charset="0"/>
              <a:buChar char="•"/>
            </a:pPr>
            <a:endParaRPr lang="en-GB" dirty="0"/>
          </a:p>
          <a:p>
            <a:pPr marL="342900" indent="-342900" algn="just">
              <a:spcBef>
                <a:spcPts val="600"/>
              </a:spcBef>
              <a:buFont typeface="Arial" panose="020B0604020202020204" pitchFamily="34" charset="0"/>
              <a:buChar char="•"/>
            </a:pPr>
            <a:endParaRPr lang="en-GB" sz="1800" dirty="0"/>
          </a:p>
          <a:p>
            <a:pPr algn="just">
              <a:spcBef>
                <a:spcPts val="600"/>
              </a:spcBef>
            </a:pPr>
            <a:endParaRPr lang="en-ZA" sz="1800"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225207" y="27463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Recap summary of key results (2) </a:t>
            </a:r>
          </a:p>
        </p:txBody>
      </p:sp>
    </p:spTree>
    <p:extLst>
      <p:ext uri="{BB962C8B-B14F-4D97-AF65-F5344CB8AC3E}">
        <p14:creationId xmlns:p14="http://schemas.microsoft.com/office/powerpoint/2010/main" val="219924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875504"/>
            <a:ext cx="11741586" cy="6217087"/>
          </a:xfrm>
          <a:prstGeom prst="rect">
            <a:avLst/>
          </a:prstGeom>
          <a:noFill/>
        </p:spPr>
        <p:txBody>
          <a:bodyPr wrap="square" rtlCol="0">
            <a:spAutoFit/>
          </a:bodyPr>
          <a:lstStyle/>
          <a:p>
            <a:pPr algn="just">
              <a:spcBef>
                <a:spcPts val="1200"/>
              </a:spcBef>
            </a:pPr>
            <a:r>
              <a:rPr lang="en-ZA" b="1" dirty="0"/>
              <a:t>Key Negative Results continued</a:t>
            </a:r>
          </a:p>
          <a:p>
            <a:pPr algn="just">
              <a:spcBef>
                <a:spcPts val="1200"/>
              </a:spcBef>
            </a:pPr>
            <a:endParaRPr lang="en-ZA" sz="800" b="1" dirty="0"/>
          </a:p>
          <a:p>
            <a:pPr marL="265113" indent="-265113" algn="just">
              <a:spcBef>
                <a:spcPts val="1200"/>
              </a:spcBef>
              <a:buFont typeface="Arial" panose="020B0604020202020204" pitchFamily="34" charset="0"/>
              <a:buChar char="•"/>
            </a:pPr>
            <a:r>
              <a:rPr lang="en-US" dirty="0"/>
              <a:t>Of the 27 municipalities, 23 (85%) are failing to conduct the required compliance monitoring (testing) for wastewater (required by law)</a:t>
            </a:r>
            <a:endParaRPr lang="en-US" dirty="0">
              <a:highlight>
                <a:srgbClr val="FFFF00"/>
              </a:highlight>
            </a:endParaRPr>
          </a:p>
          <a:p>
            <a:pPr marL="265113" indent="-265113" algn="just">
              <a:spcBef>
                <a:spcPts val="1200"/>
              </a:spcBef>
              <a:buFont typeface="Arial" panose="020B0604020202020204" pitchFamily="34" charset="0"/>
              <a:buChar char="•"/>
            </a:pPr>
            <a:r>
              <a:rPr lang="en-US" dirty="0"/>
              <a:t>Of the 27 municipalities, 17 (63%) are failing to conduct the required tests for drinking water (required by law)</a:t>
            </a:r>
            <a:endParaRPr lang="en-US" dirty="0">
              <a:highlight>
                <a:srgbClr val="FFFF00"/>
              </a:highlight>
            </a:endParaRPr>
          </a:p>
          <a:p>
            <a:pPr marL="265113" lvl="1" indent="-265113" algn="just">
              <a:spcBef>
                <a:spcPts val="1200"/>
              </a:spcBef>
              <a:buFont typeface="Arial" panose="020B0604020202020204" pitchFamily="34" charset="0"/>
              <a:buChar char="•"/>
            </a:pPr>
            <a:r>
              <a:rPr lang="en-US" dirty="0">
                <a:ea typeface="Times New Roman" panose="02020603050405020304" pitchFamily="18" charset="0"/>
                <a:cs typeface="Arial" panose="020B0604020202020204" pitchFamily="34" charset="0"/>
              </a:rPr>
              <a:t>Based on water quality tests carried out by the 27 municipalities </a:t>
            </a:r>
            <a:r>
              <a:rPr lang="en-US" sz="1800" dirty="0">
                <a:solidFill>
                  <a:schemeClr val="tx1"/>
                </a:solidFill>
                <a:effectLst/>
                <a:ea typeface="Times New Roman" panose="02020603050405020304" pitchFamily="18" charset="0"/>
                <a:cs typeface="Arial" panose="020B0604020202020204" pitchFamily="34" charset="0"/>
              </a:rPr>
              <a:t>in this group during the 2021/2022 municipal financial year 45% of systems achieved excellent or good, 55% unacce</a:t>
            </a:r>
            <a:r>
              <a:rPr lang="en-US" dirty="0">
                <a:ea typeface="Times New Roman" panose="02020603050405020304" pitchFamily="18" charset="0"/>
                <a:cs typeface="Arial" panose="020B0604020202020204" pitchFamily="34" charset="0"/>
              </a:rPr>
              <a:t>ptable </a:t>
            </a:r>
            <a:r>
              <a:rPr lang="en-US" sz="1800" dirty="0">
                <a:solidFill>
                  <a:schemeClr val="tx1"/>
                </a:solidFill>
                <a:effectLst/>
                <a:ea typeface="Times New Roman" panose="02020603050405020304" pitchFamily="18" charset="0"/>
                <a:cs typeface="Arial" panose="020B0604020202020204" pitchFamily="34" charset="0"/>
              </a:rPr>
              <a:t> microbiological water quality compliance </a:t>
            </a:r>
          </a:p>
          <a:p>
            <a:pPr marL="265113" lvl="1" indent="-265113" algn="just">
              <a:spcBef>
                <a:spcPts val="1200"/>
              </a:spcBef>
              <a:buFont typeface="Arial" panose="020B0604020202020204" pitchFamily="34" charset="0"/>
              <a:buChar char="•"/>
            </a:pPr>
            <a:r>
              <a:rPr lang="en-GB" dirty="0">
                <a:cs typeface="Arial" panose="020B0604020202020204" pitchFamily="34" charset="0"/>
              </a:rPr>
              <a:t>13 municipalities failed to issue advisory notices for 103 drinking water systems which did not meet chemical or microbiological water quality standards during testing in this time period – this is against the law</a:t>
            </a:r>
          </a:p>
          <a:p>
            <a:pPr lvl="1" algn="just">
              <a:spcBef>
                <a:spcPts val="1200"/>
              </a:spcBef>
            </a:pPr>
            <a:endParaRPr lang="en-GB" dirty="0">
              <a:cs typeface="Arial" panose="020B0604020202020204" pitchFamily="34" charset="0"/>
            </a:endParaRPr>
          </a:p>
          <a:p>
            <a:pPr marL="447675" indent="-265113" algn="just">
              <a:spcBef>
                <a:spcPts val="1200"/>
              </a:spcBef>
              <a:buFont typeface="Arial" panose="020B0604020202020204" pitchFamily="34" charset="0"/>
              <a:buChar char="•"/>
            </a:pPr>
            <a:endParaRPr lang="en-ZA" dirty="0"/>
          </a:p>
          <a:p>
            <a:pPr marL="285750" indent="-285750" algn="just">
              <a:spcBef>
                <a:spcPts val="1200"/>
              </a:spcBef>
              <a:buFont typeface="Arial" panose="020B0604020202020204" pitchFamily="34" charset="0"/>
              <a:buChar char="•"/>
            </a:pPr>
            <a:endParaRPr lang="en-GB" sz="1800" dirty="0">
              <a:solidFill>
                <a:schemeClr val="accent1"/>
              </a:solidFill>
            </a:endParaRPr>
          </a:p>
          <a:p>
            <a:pPr marL="342900" indent="-342900" algn="just">
              <a:spcBef>
                <a:spcPts val="1200"/>
              </a:spcBef>
              <a:buFont typeface="Arial" panose="020B0604020202020204" pitchFamily="34" charset="0"/>
              <a:buChar char="•"/>
            </a:pPr>
            <a:endParaRPr lang="en-GB" sz="1800" dirty="0"/>
          </a:p>
          <a:p>
            <a:pPr marL="342900" indent="-342900" algn="just">
              <a:spcBef>
                <a:spcPts val="1200"/>
              </a:spcBef>
              <a:buFont typeface="Arial" panose="020B0604020202020204" pitchFamily="34" charset="0"/>
              <a:buChar char="•"/>
            </a:pPr>
            <a:endParaRPr lang="en-GB" dirty="0"/>
          </a:p>
          <a:p>
            <a:pPr marL="342900" indent="-342900" algn="just">
              <a:spcBef>
                <a:spcPts val="1200"/>
              </a:spcBef>
              <a:buFont typeface="Arial" panose="020B0604020202020204" pitchFamily="34" charset="0"/>
              <a:buChar char="•"/>
            </a:pPr>
            <a:endParaRPr lang="en-GB" sz="1800" dirty="0"/>
          </a:p>
          <a:p>
            <a:pPr algn="just">
              <a:spcBef>
                <a:spcPts val="1200"/>
              </a:spcBef>
            </a:pPr>
            <a:endParaRPr lang="en-ZA" sz="1800"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149594"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 Recap: Summary of key results (3) </a:t>
            </a:r>
          </a:p>
        </p:txBody>
      </p:sp>
    </p:spTree>
    <p:extLst>
      <p:ext uri="{BB962C8B-B14F-4D97-AF65-F5344CB8AC3E}">
        <p14:creationId xmlns:p14="http://schemas.microsoft.com/office/powerpoint/2010/main" val="356037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7</a:t>
            </a:fld>
            <a:endParaRPr lang="en-US" altLang="en-US" sz="1800" dirty="0">
              <a:latin typeface="Calibri" panose="020F0502020204030204" pitchFamily="34" charset="0"/>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358140" y="1244256"/>
            <a:ext cx="11475720" cy="5170646"/>
          </a:xfrm>
          <a:prstGeom prst="rect">
            <a:avLst/>
          </a:prstGeom>
          <a:noFill/>
        </p:spPr>
        <p:txBody>
          <a:bodyPr wrap="square" rtlCol="0">
            <a:spAutoFit/>
          </a:bodyPr>
          <a:lstStyle/>
          <a:p>
            <a:pPr marL="265113" indent="-265113">
              <a:spcBef>
                <a:spcPts val="1200"/>
              </a:spcBef>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average performing municipalities are well staffed in terms of qualified supervisors and engineers, but have severe shortage of certified process controllers and scientists</a:t>
            </a:r>
          </a:p>
          <a:p>
            <a:pPr marL="265113" indent="-265113">
              <a:spcBef>
                <a:spcPts val="1200"/>
              </a:spcBef>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 shortages of certified process controllers and scientists may partially explain the relatively poor performance of this group of municipalities in terms of compliance monitoring </a:t>
            </a:r>
            <a:r>
              <a:rPr lang="en-US" dirty="0" err="1">
                <a:latin typeface="Calibri" panose="020F0502020204030204" pitchFamily="34" charset="0"/>
                <a:ea typeface="Times New Roman" panose="02020603050405020304" pitchFamily="18" charset="0"/>
                <a:cs typeface="Calibri" panose="020F0502020204030204" pitchFamily="34" charset="0"/>
              </a:rPr>
              <a:t>i.e</a:t>
            </a:r>
            <a:r>
              <a:rPr lang="en-US" dirty="0">
                <a:latin typeface="Calibri" panose="020F0502020204030204" pitchFamily="34" charset="0"/>
                <a:ea typeface="Times New Roman" panose="02020603050405020304" pitchFamily="18" charset="0"/>
                <a:cs typeface="Calibri" panose="020F0502020204030204" pitchFamily="34" charset="0"/>
              </a:rPr>
              <a:t> carrying out the required tests, given that generally process controllers are responsible for daily on-site testing</a:t>
            </a:r>
          </a:p>
          <a:p>
            <a:pPr marL="265113" indent="-265113">
              <a:spcBef>
                <a:spcPts val="1200"/>
              </a:spcBef>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Drinking water infrastructure is generally in a good condition.  This indicates that non–infrastructure factors such as hiring certified process controllers are more important than infrastructure factors in terms of explaining lapses in performance for drinking water</a:t>
            </a:r>
          </a:p>
          <a:p>
            <a:pPr marL="285750" indent="-285750" algn="just">
              <a:spcBef>
                <a:spcPts val="1200"/>
              </a:spcBef>
              <a:buFont typeface="Arial" panose="020B0604020202020204" pitchFamily="34" charset="0"/>
              <a:buChar char="•"/>
            </a:pPr>
            <a:r>
              <a:rPr lang="en-ZA" dirty="0"/>
              <a:t>The municipalities in this group have relatively high NRW, which in turn indicates ineffective maintenance and management to minimise losses as well as ineffective billing and revenue collection systems</a:t>
            </a:r>
          </a:p>
          <a:p>
            <a:pPr marL="285750" indent="-285750" algn="just">
              <a:spcBef>
                <a:spcPts val="1200"/>
              </a:spcBef>
              <a:buFont typeface="Arial" panose="020B0604020202020204" pitchFamily="34" charset="0"/>
              <a:buChar char="•"/>
            </a:pPr>
            <a:r>
              <a:rPr lang="en-ZA" dirty="0"/>
              <a:t>The relatively poor condition of wastewater infrastructure is an indication of a lack of prioritisation of maintenance of  wastewater infrastructure in particular</a:t>
            </a:r>
            <a:endParaRPr lang="en-GB" sz="1800" dirty="0">
              <a:solidFill>
                <a:schemeClr val="tx1"/>
              </a:solidFill>
              <a:effectLst/>
              <a:ea typeface="Times New Roman" panose="02020603050405020304" pitchFamily="18" charset="0"/>
              <a:cs typeface="Arial" panose="020B0604020202020204" pitchFamily="34" charset="0"/>
            </a:endParaRPr>
          </a:p>
          <a:p>
            <a:pPr lvl="0" algn="just">
              <a:spcBef>
                <a:spcPts val="1200"/>
              </a:spcBef>
            </a:pP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200"/>
              </a:spcBef>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0F127FFA-D526-630D-5E11-CD5889462453}"/>
              </a:ext>
            </a:extLst>
          </p:cNvPr>
          <p:cNvSpPr txBox="1">
            <a:spLocks/>
          </p:cNvSpPr>
          <p:nvPr/>
        </p:nvSpPr>
        <p:spPr>
          <a:xfrm>
            <a:off x="183113" y="478634"/>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B: Recap on Analysis of results </a:t>
            </a:r>
          </a:p>
        </p:txBody>
      </p:sp>
    </p:spTree>
    <p:extLst>
      <p:ext uri="{BB962C8B-B14F-4D97-AF65-F5344CB8AC3E}">
        <p14:creationId xmlns:p14="http://schemas.microsoft.com/office/powerpoint/2010/main" val="207367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31AE3-FA7A-B6C6-FC68-F49345A0CC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B0DFF6-6D30-B04A-1F37-CFFA34DC7213}"/>
              </a:ext>
            </a:extLst>
          </p:cNvPr>
          <p:cNvSpPr>
            <a:spLocks noGrp="1"/>
          </p:cNvSpPr>
          <p:nvPr>
            <p:ph type="title"/>
          </p:nvPr>
        </p:nvSpPr>
        <p:spPr>
          <a:xfrm>
            <a:off x="725905" y="365906"/>
            <a:ext cx="10515600" cy="615295"/>
          </a:xfrm>
        </p:spPr>
        <p:txBody>
          <a:bodyPr/>
          <a:lstStyle/>
          <a:p>
            <a:pPr algn="l"/>
            <a:r>
              <a:rPr lang="en-ZA" sz="2400" dirty="0">
                <a:latin typeface="Arial"/>
              </a:rPr>
              <a:t>Part C: General Agreed actions by WSAs WSS Summit 2024</a:t>
            </a:r>
          </a:p>
        </p:txBody>
      </p:sp>
      <p:sp>
        <p:nvSpPr>
          <p:cNvPr id="4" name="Text Placeholder 3">
            <a:extLst>
              <a:ext uri="{FF2B5EF4-FFF2-40B4-BE49-F238E27FC236}">
                <a16:creationId xmlns:a16="http://schemas.microsoft.com/office/drawing/2014/main" id="{05D29A24-FF17-C44C-168C-32872C5C1F8F}"/>
              </a:ext>
            </a:extLst>
          </p:cNvPr>
          <p:cNvSpPr>
            <a:spLocks noGrp="1"/>
          </p:cNvSpPr>
          <p:nvPr>
            <p:ph type="body" sz="quarter" idx="10"/>
          </p:nvPr>
        </p:nvSpPr>
        <p:spPr>
          <a:xfrm>
            <a:off x="0" y="1272419"/>
            <a:ext cx="11874500" cy="3886200"/>
          </a:xfrm>
        </p:spPr>
        <p:txBody>
          <a:bodyPr/>
          <a:lstStyle/>
          <a:p>
            <a:pPr marL="683895" lvl="2" indent="-342900" algn="just">
              <a:lnSpc>
                <a:spcPct val="107000"/>
              </a:lnSpc>
              <a:spcAft>
                <a:spcPts val="600"/>
              </a:spcAft>
              <a:tabLst>
                <a:tab pos="685800" algn="l"/>
              </a:tabLst>
            </a:pPr>
            <a:r>
              <a:rPr lang="en-ZA" sz="1800" dirty="0">
                <a:solidFill>
                  <a:srgbClr val="000000"/>
                </a:solidFill>
                <a:latin typeface="Calibri" panose="020F0502020204030204" pitchFamily="34" charset="0"/>
                <a:cs typeface="Calibri" panose="020F0502020204030204" pitchFamily="34" charset="0"/>
              </a:rPr>
              <a:t>All WSAs/</a:t>
            </a:r>
            <a:r>
              <a:rPr lang="en-ZA" sz="1800" dirty="0" err="1">
                <a:solidFill>
                  <a:srgbClr val="000000"/>
                </a:solidFill>
                <a:latin typeface="Calibri" panose="020F0502020204030204" pitchFamily="34" charset="0"/>
                <a:cs typeface="Calibri" panose="020F0502020204030204" pitchFamily="34" charset="0"/>
              </a:rPr>
              <a:t>WSPs</a:t>
            </a:r>
            <a:r>
              <a:rPr lang="en-ZA" sz="1800" dirty="0">
                <a:solidFill>
                  <a:srgbClr val="000000"/>
                </a:solidFill>
                <a:latin typeface="Calibri" panose="020F0502020204030204" pitchFamily="34" charset="0"/>
                <a:cs typeface="Calibri" panose="020F0502020204030204" pitchFamily="34" charset="0"/>
              </a:rPr>
              <a:t> to implement non-revenue water programmes, with targets and timeframes. The case study of the successful NRW programme in Ekurhuleni provides a good example. </a:t>
            </a:r>
          </a:p>
          <a:p>
            <a:pPr marL="683895" lvl="2" indent="-342900" algn="just">
              <a:lnSpc>
                <a:spcPct val="107000"/>
              </a:lnSpc>
              <a:spcAft>
                <a:spcPts val="600"/>
              </a:spcAft>
              <a:tabLst>
                <a:tab pos="685800" algn="l"/>
              </a:tabLst>
            </a:pPr>
            <a:r>
              <a:rPr lang="en-ZA" sz="1800" dirty="0">
                <a:solidFill>
                  <a:srgbClr val="000000"/>
                </a:solidFill>
                <a:latin typeface="Calibri" panose="020F0502020204030204" pitchFamily="34" charset="0"/>
                <a:cs typeface="Calibri" panose="020F0502020204030204" pitchFamily="34" charset="0"/>
              </a:rPr>
              <a:t>All WSAs/</a:t>
            </a:r>
            <a:r>
              <a:rPr lang="en-ZA" sz="1800" dirty="0" err="1">
                <a:solidFill>
                  <a:srgbClr val="000000"/>
                </a:solidFill>
                <a:latin typeface="Calibri" panose="020F0502020204030204" pitchFamily="34" charset="0"/>
                <a:cs typeface="Calibri" panose="020F0502020204030204" pitchFamily="34" charset="0"/>
              </a:rPr>
              <a:t>WSPs</a:t>
            </a:r>
            <a:r>
              <a:rPr lang="en-ZA" sz="1800" dirty="0">
                <a:solidFill>
                  <a:srgbClr val="000000"/>
                </a:solidFill>
                <a:latin typeface="Calibri" panose="020F0502020204030204" pitchFamily="34" charset="0"/>
                <a:cs typeface="Calibri" panose="020F0502020204030204" pitchFamily="34" charset="0"/>
              </a:rPr>
              <a:t> to implement water conservation and demand management programmes, with targets and timeframes, to reduce demand towards the international norm of 176l/c/d.</a:t>
            </a:r>
          </a:p>
          <a:p>
            <a:pPr marL="683895" lvl="2" indent="-342900" algn="just">
              <a:lnSpc>
                <a:spcPct val="107000"/>
              </a:lnSpc>
              <a:spcAft>
                <a:spcPts val="600"/>
              </a:spcAft>
              <a:tabLst>
                <a:tab pos="685800" algn="l"/>
              </a:tabLst>
            </a:pPr>
            <a:r>
              <a:rPr lang="en-ZA" sz="1800" dirty="0">
                <a:solidFill>
                  <a:srgbClr val="000000"/>
                </a:solidFill>
                <a:latin typeface="Calibri" panose="020F0502020204030204" pitchFamily="34" charset="0"/>
                <a:cs typeface="Calibri" panose="020F0502020204030204" pitchFamily="34" charset="0"/>
              </a:rPr>
              <a:t>All WSAs to consider ringfencing revenues from water services for water services functions.</a:t>
            </a:r>
          </a:p>
          <a:p>
            <a:pPr marL="683895" lvl="1" indent="-342900" algn="just">
              <a:lnSpc>
                <a:spcPct val="107000"/>
              </a:lnSpc>
              <a:spcAft>
                <a:spcPts val="600"/>
              </a:spcAft>
              <a:buFont typeface="Arial" panose="020B0604020202020204" pitchFamily="34" charset="0"/>
              <a:buChar char="•"/>
              <a:tabLst>
                <a:tab pos="685800" algn="l"/>
              </a:tabLst>
            </a:pPr>
            <a:r>
              <a:rPr lang="en-ZA" dirty="0">
                <a:solidFill>
                  <a:srgbClr val="000000"/>
                </a:solidFill>
                <a:latin typeface="Calibri" panose="020F0502020204030204" pitchFamily="34" charset="0"/>
                <a:cs typeface="Calibri" panose="020F0502020204030204" pitchFamily="34" charset="0"/>
              </a:rPr>
              <a:t>All WSA will develop an infrastructure security strategy/ plan, to combat vandalism and theft of water and sanitation infrastructure. </a:t>
            </a:r>
          </a:p>
          <a:p>
            <a:pPr marL="683895" algn="just">
              <a:lnSpc>
                <a:spcPct val="107000"/>
              </a:lnSpc>
              <a:spcAft>
                <a:spcPts val="600"/>
              </a:spcAft>
              <a:tabLst>
                <a:tab pos="685800" algn="l"/>
              </a:tabLst>
            </a:pPr>
            <a:endParaRPr lang="en-ZA" sz="2400" dirty="0">
              <a:solidFill>
                <a:srgbClr val="000000"/>
              </a:solidFill>
              <a:latin typeface="Calibri" panose="020F0502020204030204" pitchFamily="34" charset="0"/>
              <a:cs typeface="Calibri" panose="020F0502020204030204" pitchFamily="34" charset="0"/>
            </a:endParaRPr>
          </a:p>
          <a:p>
            <a:pPr marL="228600" indent="0" algn="just">
              <a:lnSpc>
                <a:spcPct val="107000"/>
              </a:lnSpc>
              <a:spcAft>
                <a:spcPts val="800"/>
              </a:spcAft>
              <a:buNone/>
            </a:pPr>
            <a:endParaRPr lang="en-ZA" sz="2000" dirty="0">
              <a:effectLst/>
              <a:latin typeface="Times New Roman" panose="02020603050405020304" pitchFamily="18" charset="0"/>
              <a:ea typeface="Times New Roman" panose="02020603050405020304" pitchFamily="18" charset="0"/>
            </a:endParaRPr>
          </a:p>
          <a:p>
            <a:pPr marL="110490" indent="0" algn="just">
              <a:spcAft>
                <a:spcPts val="1800"/>
              </a:spcAft>
              <a:buNone/>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2" name="Slide Number Placeholder 1">
            <a:extLst>
              <a:ext uri="{FF2B5EF4-FFF2-40B4-BE49-F238E27FC236}">
                <a16:creationId xmlns:a16="http://schemas.microsoft.com/office/drawing/2014/main" id="{412D6F04-F075-DF8E-1368-F02829E1F5A5}"/>
              </a:ext>
            </a:extLst>
          </p:cNvPr>
          <p:cNvSpPr>
            <a:spLocks noGrp="1"/>
          </p:cNvSpPr>
          <p:nvPr>
            <p:ph type="sldNum" sz="quarter" idx="4294967295"/>
          </p:nvPr>
        </p:nvSpPr>
        <p:spPr>
          <a:xfrm>
            <a:off x="9347200" y="6356350"/>
            <a:ext cx="2844800" cy="365125"/>
          </a:xfrm>
          <a:prstGeom prst="rect">
            <a:avLst/>
          </a:prstGeom>
        </p:spPr>
        <p:txBody>
          <a:bodyPr/>
          <a:lstStyle/>
          <a:p>
            <a:pPr>
              <a:defRPr/>
            </a:pPr>
            <a:fld id="{A353EDE0-7BCA-4CDF-9A43-1C4B031A103C}" type="slidenum">
              <a:rPr lang="en-US" smtClean="0"/>
              <a:pPr>
                <a:defRPr/>
              </a:pPr>
              <a:t>8</a:t>
            </a:fld>
            <a:endParaRPr lang="en-US"/>
          </a:p>
        </p:txBody>
      </p:sp>
    </p:spTree>
    <p:extLst>
      <p:ext uri="{BB962C8B-B14F-4D97-AF65-F5344CB8AC3E}">
        <p14:creationId xmlns:p14="http://schemas.microsoft.com/office/powerpoint/2010/main" val="415685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5AEF5-7296-65A7-4B5F-2D29805F35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D9E7C9-497B-3B9E-0BCF-33F981B8A2D3}"/>
              </a:ext>
            </a:extLst>
          </p:cNvPr>
          <p:cNvSpPr>
            <a:spLocks noGrp="1"/>
          </p:cNvSpPr>
          <p:nvPr>
            <p:ph type="title"/>
          </p:nvPr>
        </p:nvSpPr>
        <p:spPr>
          <a:xfrm>
            <a:off x="317500" y="365906"/>
            <a:ext cx="10515600" cy="615295"/>
          </a:xfrm>
        </p:spPr>
        <p:txBody>
          <a:bodyPr/>
          <a:lstStyle/>
          <a:p>
            <a:pPr algn="l"/>
            <a:r>
              <a:rPr lang="en-ZA" sz="2400" dirty="0"/>
              <a:t>Specific agreed actions by WSAs Group 2c</a:t>
            </a:r>
          </a:p>
        </p:txBody>
      </p:sp>
      <p:sp>
        <p:nvSpPr>
          <p:cNvPr id="4" name="Text Placeholder 3">
            <a:extLst>
              <a:ext uri="{FF2B5EF4-FFF2-40B4-BE49-F238E27FC236}">
                <a16:creationId xmlns:a16="http://schemas.microsoft.com/office/drawing/2014/main" id="{9FE7A737-168A-9C67-F2F0-BFBD346782CF}"/>
              </a:ext>
            </a:extLst>
          </p:cNvPr>
          <p:cNvSpPr>
            <a:spLocks noGrp="1"/>
          </p:cNvSpPr>
          <p:nvPr>
            <p:ph type="body" sz="quarter" idx="10"/>
          </p:nvPr>
        </p:nvSpPr>
        <p:spPr>
          <a:xfrm>
            <a:off x="264218" y="981201"/>
            <a:ext cx="11557000" cy="3886200"/>
          </a:xfrm>
        </p:spPr>
        <p:txBody>
          <a:bodyPr/>
          <a:lstStyle/>
          <a:p>
            <a:pPr marL="0" indent="0" algn="just">
              <a:lnSpc>
                <a:spcPct val="107000"/>
              </a:lnSpc>
              <a:spcAft>
                <a:spcPts val="800"/>
              </a:spcAft>
              <a:buNone/>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action plans for the municipalities in Group 2c must also include: </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All WSA to ensure registration of plant, Process Controllers and upload monitoring data on IRIS with DWS support, within 6 months</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WSA to assess their compliance against the new Regulation 3630 on classification of works and Process Controller registration and ensure compliance by 26 June 2025</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kern="1200" dirty="0">
                <a:solidFill>
                  <a:srgbClr val="000000"/>
                </a:solidFill>
                <a:effectLst/>
                <a:latin typeface="Calibri" panose="020F0502020204030204" pitchFamily="34" charset="0"/>
                <a:ea typeface="Times New Roman" panose="02020603050405020304" pitchFamily="18" charset="0"/>
              </a:rPr>
              <a:t>Where under performance against </a:t>
            </a:r>
            <a:r>
              <a:rPr lang="en-ZA" sz="1800" kern="1200" dirty="0" err="1">
                <a:solidFill>
                  <a:srgbClr val="000000"/>
                </a:solidFill>
                <a:effectLst/>
                <a:latin typeface="Calibri" panose="020F0502020204030204" pitchFamily="34" charset="0"/>
                <a:ea typeface="Times New Roman" panose="02020603050405020304" pitchFamily="18" charset="0"/>
              </a:rPr>
              <a:t>KPAs</a:t>
            </a:r>
            <a:r>
              <a:rPr lang="en-ZA" sz="1800" kern="1200" dirty="0">
                <a:solidFill>
                  <a:srgbClr val="000000"/>
                </a:solidFill>
                <a:effectLst/>
                <a:latin typeface="Calibri" panose="020F0502020204030204" pitchFamily="34" charset="0"/>
                <a:ea typeface="Times New Roman" panose="02020603050405020304" pitchFamily="18" charset="0"/>
              </a:rPr>
              <a:t> are identified in BD, GD and ND reports these must be listed in the risk registers and discussed in Risk Management and Council meetings, within 2 months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kern="1200" dirty="0">
                <a:solidFill>
                  <a:srgbClr val="000000"/>
                </a:solidFill>
                <a:effectLst/>
                <a:latin typeface="Calibri" panose="020F0502020204030204" pitchFamily="34" charset="0"/>
                <a:ea typeface="Times New Roman" panose="02020603050405020304" pitchFamily="18" charset="0"/>
              </a:rPr>
              <a:t>WSA to plan to recruit Supervisors, Engineers, Process Controllers &amp; Scientists to replace the aging workforce (ongoing)</a:t>
            </a:r>
            <a:endParaRPr lang="en-ZA" sz="1800" dirty="0">
              <a:effectLst/>
              <a:latin typeface="Times New Roman" panose="02020603050405020304" pitchFamily="18" charset="0"/>
              <a:ea typeface="Times New Roman" panose="02020603050405020304" pitchFamily="18" charset="0"/>
            </a:endParaRPr>
          </a:p>
          <a:p>
            <a:pPr marL="0" indent="0">
              <a:buNone/>
            </a:pPr>
            <a:endParaRPr lang="en-ZA" dirty="0"/>
          </a:p>
        </p:txBody>
      </p:sp>
      <p:sp>
        <p:nvSpPr>
          <p:cNvPr id="2" name="Slide Number Placeholder 1">
            <a:extLst>
              <a:ext uri="{FF2B5EF4-FFF2-40B4-BE49-F238E27FC236}">
                <a16:creationId xmlns:a16="http://schemas.microsoft.com/office/drawing/2014/main" id="{C7E4EC6A-F089-5D42-99EA-FF781D700C22}"/>
              </a:ext>
            </a:extLst>
          </p:cNvPr>
          <p:cNvSpPr>
            <a:spLocks noGrp="1"/>
          </p:cNvSpPr>
          <p:nvPr>
            <p:ph type="sldNum" sz="quarter" idx="4294967295"/>
          </p:nvPr>
        </p:nvSpPr>
        <p:spPr>
          <a:xfrm>
            <a:off x="9347200" y="6356350"/>
            <a:ext cx="2844800" cy="365125"/>
          </a:xfrm>
          <a:prstGeom prst="rect">
            <a:avLst/>
          </a:prstGeom>
        </p:spPr>
        <p:txBody>
          <a:bodyPr/>
          <a:lstStyle/>
          <a:p>
            <a:pPr>
              <a:defRPr/>
            </a:pPr>
            <a:fld id="{A353EDE0-7BCA-4CDF-9A43-1C4B031A103C}" type="slidenum">
              <a:rPr lang="en-US" smtClean="0"/>
              <a:pPr>
                <a:defRPr/>
              </a:pPr>
              <a:t>9</a:t>
            </a:fld>
            <a:endParaRPr lang="en-US"/>
          </a:p>
        </p:txBody>
      </p:sp>
    </p:spTree>
    <p:extLst>
      <p:ext uri="{BB962C8B-B14F-4D97-AF65-F5344CB8AC3E}">
        <p14:creationId xmlns:p14="http://schemas.microsoft.com/office/powerpoint/2010/main" val="3628124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Props1.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2.xml><?xml version="1.0" encoding="utf-8"?>
<ds:datastoreItem xmlns:ds="http://schemas.openxmlformats.org/officeDocument/2006/customXml" ds:itemID="{C2CBAB43-0FCB-4339-8572-ED7F1861B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79bbf-5b16-462e-ba17-9a94ca982df9"/>
    <ds:schemaRef ds:uri="1e092b79-e893-46dc-8557-688da0bbe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93B6ED-B4D6-4899-8D3A-D1AB87FCCCA0}">
  <ds:schemaRefs>
    <ds:schemaRef ds:uri="http://purl.org/dc/elements/1.1/"/>
    <ds:schemaRef ds:uri="http://schemas.microsoft.com/office/2006/documentManagement/types"/>
    <ds:schemaRef ds:uri="http://purl.org/dc/terms/"/>
    <ds:schemaRef ds:uri="http://schemas.microsoft.com/office/2006/metadata/properties"/>
    <ds:schemaRef ds:uri="http://purl.org/dc/dcmitype/"/>
    <ds:schemaRef ds:uri="f1a79bbf-5b16-462e-ba17-9a94ca982df9"/>
    <ds:schemaRef ds:uri="1e092b79-e893-46dc-8557-688da0bbef03"/>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10378</TotalTime>
  <Words>3565</Words>
  <Application>Microsoft Office PowerPoint</Application>
  <PresentationFormat>Widescreen</PresentationFormat>
  <Paragraphs>323</Paragraphs>
  <Slides>29</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Aptos</vt:lpstr>
      <vt:lpstr>Arial</vt:lpstr>
      <vt:lpstr>Calibri</vt:lpstr>
      <vt:lpstr>Symbol</vt:lpstr>
      <vt:lpstr>Times New Roman</vt:lpstr>
      <vt:lpstr>Office Theme</vt:lpstr>
      <vt:lpstr>1_Office Theme</vt:lpstr>
      <vt:lpstr>PowerPoint Presentation</vt:lpstr>
      <vt:lpstr>Agenda for Groups 2a-2d work</vt:lpstr>
      <vt:lpstr>Agenda for Group 2c work: Five Pillars of Focus</vt:lpstr>
      <vt:lpstr>PowerPoint Presentation</vt:lpstr>
      <vt:lpstr>PowerPoint Presentation</vt:lpstr>
      <vt:lpstr>PowerPoint Presentation</vt:lpstr>
      <vt:lpstr>PowerPoint Presentation</vt:lpstr>
      <vt:lpstr>Part C: General Agreed actions by WSAs WSS Summit 2024</vt:lpstr>
      <vt:lpstr>Specific agreed actions by WSAs Group 2c</vt:lpstr>
      <vt:lpstr>Specific agreed actions by WSAs Group 2c (2)</vt:lpstr>
      <vt:lpstr>Progress of Group 2c against agreed actions</vt:lpstr>
      <vt:lpstr>PowerPoint Presentation</vt:lpstr>
      <vt:lpstr>Group 2c: WSAs report on WSP function is ringfenced or has been ringfenced since the summit or in process (25 out of 27)</vt:lpstr>
      <vt:lpstr>Group 2c: WSAs report on Systems Act Section 78  process for water and sanitation services  (25 out of 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2c: WSAs report on measures taken to improve financial management of WSS function (26 out of 27)</vt:lpstr>
      <vt:lpstr>Group 2c: WSAs reported measures implemented to upskill existing staff with support of training (26 out of 27)</vt:lpstr>
      <vt:lpstr>PowerPoint Presentation</vt:lpstr>
      <vt:lpstr>Sector Reform</vt:lpstr>
      <vt:lpstr>Distinguishing local and national regulation </vt:lpstr>
      <vt:lpstr>Minimum competency </vt:lpstr>
      <vt:lpstr>Ensuring sustainable service delivery - the WSAs constitutional duty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Muir Anet (DHQ)</cp:lastModifiedBy>
  <cp:revision>25</cp:revision>
  <cp:lastPrinted>2023-11-08T08:35:10Z</cp:lastPrinted>
  <dcterms:created xsi:type="dcterms:W3CDTF">2023-09-10T15:28:51Z</dcterms:created>
  <dcterms:modified xsi:type="dcterms:W3CDTF">2025-03-26T15:54:38Z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y fmtid="{D5CDD505-2E9C-101B-9397-08002B2CF9AE}" pid="3" name="MSIP_Label_382c5201-1ce7-41e2-bc35-8f8dc05aa09a_Enabled">
    <vt:lpwstr>true</vt:lpwstr>
  </property>
  <property fmtid="{D5CDD505-2E9C-101B-9397-08002B2CF9AE}" pid="4" name="MSIP_Label_382c5201-1ce7-41e2-bc35-8f8dc05aa09a_SetDate">
    <vt:lpwstr>2025-02-05T14:15:50Z</vt:lpwstr>
  </property>
  <property fmtid="{D5CDD505-2E9C-101B-9397-08002B2CF9AE}" pid="5" name="MSIP_Label_382c5201-1ce7-41e2-bc35-8f8dc05aa09a_Method">
    <vt:lpwstr>Standard</vt:lpwstr>
  </property>
  <property fmtid="{D5CDD505-2E9C-101B-9397-08002B2CF9AE}" pid="6" name="MSIP_Label_382c5201-1ce7-41e2-bc35-8f8dc05aa09a_Name">
    <vt:lpwstr>DWS General - Public</vt:lpwstr>
  </property>
  <property fmtid="{D5CDD505-2E9C-101B-9397-08002B2CF9AE}" pid="7" name="MSIP_Label_382c5201-1ce7-41e2-bc35-8f8dc05aa09a_SiteId">
    <vt:lpwstr>c0491358-a254-4466-ab3d-ff428faeea29</vt:lpwstr>
  </property>
  <property fmtid="{D5CDD505-2E9C-101B-9397-08002B2CF9AE}" pid="8" name="MSIP_Label_382c5201-1ce7-41e2-bc35-8f8dc05aa09a_ActionId">
    <vt:lpwstr>f5fc0b10-9d48-456b-bb4c-b873ecf8e130</vt:lpwstr>
  </property>
  <property fmtid="{D5CDD505-2E9C-101B-9397-08002B2CF9AE}" pid="9" name="MSIP_Label_382c5201-1ce7-41e2-bc35-8f8dc05aa09a_ContentBits">
    <vt:lpwstr>0</vt:lpwstr>
  </property>
</Properties>
</file>